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525" r:id="rId2"/>
    <p:sldId id="1340" r:id="rId3"/>
    <p:sldId id="1342" r:id="rId4"/>
    <p:sldId id="1341" r:id="rId5"/>
    <p:sldId id="1343" r:id="rId6"/>
    <p:sldId id="1344" r:id="rId7"/>
    <p:sldId id="1345" r:id="rId8"/>
    <p:sldId id="1346" r:id="rId9"/>
    <p:sldId id="1347" r:id="rId10"/>
    <p:sldId id="1348" r:id="rId11"/>
    <p:sldId id="1349" r:id="rId12"/>
    <p:sldId id="1350" r:id="rId13"/>
    <p:sldId id="1351" r:id="rId14"/>
    <p:sldId id="1352" r:id="rId15"/>
    <p:sldId id="1353" r:id="rId16"/>
    <p:sldId id="1354" r:id="rId17"/>
    <p:sldId id="1355" r:id="rId18"/>
    <p:sldId id="1356" r:id="rId19"/>
    <p:sldId id="1357" r:id="rId20"/>
    <p:sldId id="1358" r:id="rId21"/>
    <p:sldId id="1359" r:id="rId22"/>
    <p:sldId id="1360" r:id="rId23"/>
    <p:sldId id="1361" r:id="rId24"/>
    <p:sldId id="1362" r:id="rId25"/>
    <p:sldId id="1363" r:id="rId26"/>
    <p:sldId id="1364" r:id="rId27"/>
    <p:sldId id="1365" r:id="rId28"/>
    <p:sldId id="1326" r:id="rId29"/>
  </p:sldIdLst>
  <p:sldSz cx="9144000" cy="5143500" type="screen16x9"/>
  <p:notesSz cx="6858000" cy="9144000"/>
  <p:defaultTextStyle>
    <a:defPPr>
      <a:defRPr lang="en-US"/>
    </a:defPPr>
    <a:lvl1pPr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1pPr>
    <a:lvl2pPr marL="4572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2pPr>
    <a:lvl3pPr marL="9144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3pPr>
    <a:lvl4pPr marL="13716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4pPr>
    <a:lvl5pPr marL="1828800" algn="l" rtl="0" fontAlgn="base">
      <a:spcBef>
        <a:spcPct val="0"/>
      </a:spcBef>
      <a:spcAft>
        <a:spcPct val="0"/>
      </a:spcAft>
      <a:defRPr sz="3200" b="1" i="1" kern="1200">
        <a:solidFill>
          <a:schemeClr val="bg1"/>
        </a:solidFill>
        <a:latin typeface="Century Gothic" panose="020B0502020202020204" pitchFamily="34" charset="0"/>
        <a:ea typeface="+mn-ea"/>
        <a:cs typeface="Arial" panose="020B0604020202020204" pitchFamily="34" charset="0"/>
      </a:defRPr>
    </a:lvl5pPr>
    <a:lvl6pPr marL="22860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6pPr>
    <a:lvl7pPr marL="27432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7pPr>
    <a:lvl8pPr marL="32004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8pPr>
    <a:lvl9pPr marL="3657600" algn="l" defTabSz="914400" rtl="0" eaLnBrk="1" latinLnBrk="0" hangingPunct="1">
      <a:defRPr sz="3200" b="1" i="1" kern="1200">
        <a:solidFill>
          <a:schemeClr val="bg1"/>
        </a:solidFill>
        <a:latin typeface="Century Gothic" panose="020B0502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000000"/>
    <a:srgbClr val="C9FFEE"/>
    <a:srgbClr val="FFFF00"/>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38C956-C558-4C89-8D19-119612AFFC73}" v="1660" dt="2021-09-03T17:24:33.8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91" autoAdjust="0"/>
    <p:restoredTop sz="94684" autoAdjust="0"/>
  </p:normalViewPr>
  <p:slideViewPr>
    <p:cSldViewPr>
      <p:cViewPr varScale="1">
        <p:scale>
          <a:sx n="106" d="100"/>
          <a:sy n="106" d="100"/>
        </p:scale>
        <p:origin x="82" y="20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4E74C8-E22E-4A82-AD83-50359C8A08C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a:extLst>
              <a:ext uri="{FF2B5EF4-FFF2-40B4-BE49-F238E27FC236}">
                <a16:creationId xmlns:a16="http://schemas.microsoft.com/office/drawing/2014/main" id="{61262F60-1824-44C2-8285-3DF4EC4088A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2B2D5D09-3DCC-4E9B-85BB-143FF1973424}" type="datetimeFigureOut">
              <a:rPr lang="en-US"/>
              <a:pPr>
                <a:defRPr/>
              </a:pPr>
              <a:t>9/3/2021</a:t>
            </a:fld>
            <a:endParaRPr lang="en-US" dirty="0"/>
          </a:p>
        </p:txBody>
      </p:sp>
      <p:sp>
        <p:nvSpPr>
          <p:cNvPr id="4" name="Slide Image Placeholder 3">
            <a:extLst>
              <a:ext uri="{FF2B5EF4-FFF2-40B4-BE49-F238E27FC236}">
                <a16:creationId xmlns:a16="http://schemas.microsoft.com/office/drawing/2014/main" id="{DB748D9C-6634-4F53-A739-B3BA450595E6}"/>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42C0FEE5-C734-43C8-904C-384862DD4F1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C8CF74E-389A-4DD4-9083-3BE41850038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5E1D3CD7-4C37-48CC-B641-54A4A445BF2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F2BB932-4A26-4A43-B45A-A168018DF95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6F5D85D-3AFD-4880-BA12-A0832D6FEEB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302936-2339-4FCB-9A98-EC2842F4EC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3A04EA-690D-4D61-8ED2-43546A852458}"/>
              </a:ext>
            </a:extLst>
          </p:cNvPr>
          <p:cNvSpPr>
            <a:spLocks noGrp="1" noChangeArrowheads="1"/>
          </p:cNvSpPr>
          <p:nvPr>
            <p:ph type="sldNum" sz="quarter" idx="12"/>
          </p:nvPr>
        </p:nvSpPr>
        <p:spPr>
          <a:ln/>
        </p:spPr>
        <p:txBody>
          <a:bodyPr/>
          <a:lstStyle>
            <a:lvl1pPr>
              <a:defRPr/>
            </a:lvl1pPr>
          </a:lstStyle>
          <a:p>
            <a:fld id="{2752B42F-208F-4560-B3B6-C99E28597703}" type="slidenum">
              <a:rPr lang="en-US" altLang="en-US"/>
              <a:pPr/>
              <a:t>‹#›</a:t>
            </a:fld>
            <a:endParaRPr lang="en-US" altLang="en-US"/>
          </a:p>
        </p:txBody>
      </p:sp>
    </p:spTree>
    <p:extLst>
      <p:ext uri="{BB962C8B-B14F-4D97-AF65-F5344CB8AC3E}">
        <p14:creationId xmlns:p14="http://schemas.microsoft.com/office/powerpoint/2010/main" val="2897958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4A3948-8174-4164-A5D1-55CBB03FA3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440130B-65B8-4795-8A10-F5BB8EBE0E3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4ED1535-F415-4C18-9933-7A07FB8AFFC0}"/>
              </a:ext>
            </a:extLst>
          </p:cNvPr>
          <p:cNvSpPr>
            <a:spLocks noGrp="1" noChangeArrowheads="1"/>
          </p:cNvSpPr>
          <p:nvPr>
            <p:ph type="sldNum" sz="quarter" idx="12"/>
          </p:nvPr>
        </p:nvSpPr>
        <p:spPr>
          <a:ln/>
        </p:spPr>
        <p:txBody>
          <a:bodyPr/>
          <a:lstStyle>
            <a:lvl1pPr>
              <a:defRPr/>
            </a:lvl1pPr>
          </a:lstStyle>
          <a:p>
            <a:fld id="{049166E1-8C14-4882-82E5-E628071C7DB9}" type="slidenum">
              <a:rPr lang="en-US" altLang="en-US"/>
              <a:pPr/>
              <a:t>‹#›</a:t>
            </a:fld>
            <a:endParaRPr lang="en-US" altLang="en-US"/>
          </a:p>
        </p:txBody>
      </p:sp>
    </p:spTree>
    <p:extLst>
      <p:ext uri="{BB962C8B-B14F-4D97-AF65-F5344CB8AC3E}">
        <p14:creationId xmlns:p14="http://schemas.microsoft.com/office/powerpoint/2010/main" val="251311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84287F-D338-4DAD-AA77-525373442B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0C6426B-26A6-4359-A485-94BD92FBE4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206D8E2-04DD-4BA3-A867-416B065292BE}"/>
              </a:ext>
            </a:extLst>
          </p:cNvPr>
          <p:cNvSpPr>
            <a:spLocks noGrp="1" noChangeArrowheads="1"/>
          </p:cNvSpPr>
          <p:nvPr>
            <p:ph type="sldNum" sz="quarter" idx="12"/>
          </p:nvPr>
        </p:nvSpPr>
        <p:spPr>
          <a:ln/>
        </p:spPr>
        <p:txBody>
          <a:bodyPr/>
          <a:lstStyle>
            <a:lvl1pPr>
              <a:defRPr/>
            </a:lvl1pPr>
          </a:lstStyle>
          <a:p>
            <a:fld id="{325585B9-26C1-444D-B436-77EB1501C8C3}" type="slidenum">
              <a:rPr lang="en-US" altLang="en-US"/>
              <a:pPr/>
              <a:t>‹#›</a:t>
            </a:fld>
            <a:endParaRPr lang="en-US" altLang="en-US"/>
          </a:p>
        </p:txBody>
      </p:sp>
    </p:spTree>
    <p:extLst>
      <p:ext uri="{BB962C8B-B14F-4D97-AF65-F5344CB8AC3E}">
        <p14:creationId xmlns:p14="http://schemas.microsoft.com/office/powerpoint/2010/main" val="1444477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05F624-9677-4CB5-804F-55A34868B0E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CF8EC6D-F844-46E6-B790-9B7AFE562B5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5B46253-86BE-4181-96F8-E6F75AEC085C}"/>
              </a:ext>
            </a:extLst>
          </p:cNvPr>
          <p:cNvSpPr>
            <a:spLocks noGrp="1" noChangeArrowheads="1"/>
          </p:cNvSpPr>
          <p:nvPr>
            <p:ph type="sldNum" sz="quarter" idx="12"/>
          </p:nvPr>
        </p:nvSpPr>
        <p:spPr>
          <a:ln/>
        </p:spPr>
        <p:txBody>
          <a:bodyPr/>
          <a:lstStyle>
            <a:lvl1pPr>
              <a:defRPr/>
            </a:lvl1pPr>
          </a:lstStyle>
          <a:p>
            <a:fld id="{4796540A-03BD-40F3-A93F-AB3A83CE3DBC}" type="slidenum">
              <a:rPr lang="en-US" altLang="en-US"/>
              <a:pPr/>
              <a:t>‹#›</a:t>
            </a:fld>
            <a:endParaRPr lang="en-US" altLang="en-US"/>
          </a:p>
        </p:txBody>
      </p:sp>
    </p:spTree>
    <p:extLst>
      <p:ext uri="{BB962C8B-B14F-4D97-AF65-F5344CB8AC3E}">
        <p14:creationId xmlns:p14="http://schemas.microsoft.com/office/powerpoint/2010/main" val="341525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2DD74BB-FA8E-41D7-AB94-4DB6F969EF3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3561C96-6A19-40D9-9F28-D819DBA755B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A704AB8-2763-458F-9182-09477754F3E0}"/>
              </a:ext>
            </a:extLst>
          </p:cNvPr>
          <p:cNvSpPr>
            <a:spLocks noGrp="1" noChangeArrowheads="1"/>
          </p:cNvSpPr>
          <p:nvPr>
            <p:ph type="sldNum" sz="quarter" idx="12"/>
          </p:nvPr>
        </p:nvSpPr>
        <p:spPr>
          <a:ln/>
        </p:spPr>
        <p:txBody>
          <a:bodyPr/>
          <a:lstStyle>
            <a:lvl1pPr>
              <a:defRPr/>
            </a:lvl1pPr>
          </a:lstStyle>
          <a:p>
            <a:fld id="{6CBA88D4-F594-401B-A99B-909D2CAC4FA7}" type="slidenum">
              <a:rPr lang="en-US" altLang="en-US"/>
              <a:pPr/>
              <a:t>‹#›</a:t>
            </a:fld>
            <a:endParaRPr lang="en-US" altLang="en-US"/>
          </a:p>
        </p:txBody>
      </p:sp>
    </p:spTree>
    <p:extLst>
      <p:ext uri="{BB962C8B-B14F-4D97-AF65-F5344CB8AC3E}">
        <p14:creationId xmlns:p14="http://schemas.microsoft.com/office/powerpoint/2010/main" val="1995972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8E63E15-F84E-4B54-8307-7622C636F8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51EC5D5-75C1-49FF-9F91-ACDBB92E14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F850F8-206F-47EC-A68C-7DE76374F56E}"/>
              </a:ext>
            </a:extLst>
          </p:cNvPr>
          <p:cNvSpPr>
            <a:spLocks noGrp="1" noChangeArrowheads="1"/>
          </p:cNvSpPr>
          <p:nvPr>
            <p:ph type="sldNum" sz="quarter" idx="12"/>
          </p:nvPr>
        </p:nvSpPr>
        <p:spPr>
          <a:ln/>
        </p:spPr>
        <p:txBody>
          <a:bodyPr/>
          <a:lstStyle>
            <a:lvl1pPr>
              <a:defRPr/>
            </a:lvl1pPr>
          </a:lstStyle>
          <a:p>
            <a:fld id="{9CF1AB55-1581-422C-AEA5-F3EEAF581D19}" type="slidenum">
              <a:rPr lang="en-US" altLang="en-US"/>
              <a:pPr/>
              <a:t>‹#›</a:t>
            </a:fld>
            <a:endParaRPr lang="en-US" altLang="en-US"/>
          </a:p>
        </p:txBody>
      </p:sp>
    </p:spTree>
    <p:extLst>
      <p:ext uri="{BB962C8B-B14F-4D97-AF65-F5344CB8AC3E}">
        <p14:creationId xmlns:p14="http://schemas.microsoft.com/office/powerpoint/2010/main" val="243727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4A388A1-BD0A-4D34-B5EA-F61E6EB51F2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28F6503-5467-4E2B-8D14-E5656984BC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923F79BC-9F8C-4B49-84C9-E6B89403A427}"/>
              </a:ext>
            </a:extLst>
          </p:cNvPr>
          <p:cNvSpPr>
            <a:spLocks noGrp="1" noChangeArrowheads="1"/>
          </p:cNvSpPr>
          <p:nvPr>
            <p:ph type="sldNum" sz="quarter" idx="12"/>
          </p:nvPr>
        </p:nvSpPr>
        <p:spPr>
          <a:ln/>
        </p:spPr>
        <p:txBody>
          <a:bodyPr/>
          <a:lstStyle>
            <a:lvl1pPr>
              <a:defRPr/>
            </a:lvl1pPr>
          </a:lstStyle>
          <a:p>
            <a:fld id="{CD83CF6F-22FE-4AB0-A758-A09AC08994D8}" type="slidenum">
              <a:rPr lang="en-US" altLang="en-US"/>
              <a:pPr/>
              <a:t>‹#›</a:t>
            </a:fld>
            <a:endParaRPr lang="en-US" altLang="en-US"/>
          </a:p>
        </p:txBody>
      </p:sp>
    </p:spTree>
    <p:extLst>
      <p:ext uri="{BB962C8B-B14F-4D97-AF65-F5344CB8AC3E}">
        <p14:creationId xmlns:p14="http://schemas.microsoft.com/office/powerpoint/2010/main" val="13418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9CAD9EB-1061-4620-8037-E4D84102C37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FB93D2C-D0B3-4715-B87D-182EB3CB3A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BBAECC3-FED8-4B0A-A9E3-BD6C7EE86E20}"/>
              </a:ext>
            </a:extLst>
          </p:cNvPr>
          <p:cNvSpPr>
            <a:spLocks noGrp="1" noChangeArrowheads="1"/>
          </p:cNvSpPr>
          <p:nvPr>
            <p:ph type="sldNum" sz="quarter" idx="12"/>
          </p:nvPr>
        </p:nvSpPr>
        <p:spPr>
          <a:ln/>
        </p:spPr>
        <p:txBody>
          <a:bodyPr/>
          <a:lstStyle>
            <a:lvl1pPr>
              <a:defRPr/>
            </a:lvl1pPr>
          </a:lstStyle>
          <a:p>
            <a:fld id="{98D9241D-FABE-4511-99E9-7DCC69FED919}" type="slidenum">
              <a:rPr lang="en-US" altLang="en-US"/>
              <a:pPr/>
              <a:t>‹#›</a:t>
            </a:fld>
            <a:endParaRPr lang="en-US" altLang="en-US"/>
          </a:p>
        </p:txBody>
      </p:sp>
    </p:spTree>
    <p:extLst>
      <p:ext uri="{BB962C8B-B14F-4D97-AF65-F5344CB8AC3E}">
        <p14:creationId xmlns:p14="http://schemas.microsoft.com/office/powerpoint/2010/main" val="72585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4A42FC8-B939-4B50-84BC-D6AF745EB13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CB899F68-16C2-4856-AB3A-F973E1E545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0057198-D054-44FD-AC42-F955FD8FA514}"/>
              </a:ext>
            </a:extLst>
          </p:cNvPr>
          <p:cNvSpPr>
            <a:spLocks noGrp="1" noChangeArrowheads="1"/>
          </p:cNvSpPr>
          <p:nvPr>
            <p:ph type="sldNum" sz="quarter" idx="12"/>
          </p:nvPr>
        </p:nvSpPr>
        <p:spPr>
          <a:ln/>
        </p:spPr>
        <p:txBody>
          <a:bodyPr/>
          <a:lstStyle>
            <a:lvl1pPr>
              <a:defRPr/>
            </a:lvl1pPr>
          </a:lstStyle>
          <a:p>
            <a:fld id="{86E40676-4A3A-410D-B59E-FB6863C06EC0}" type="slidenum">
              <a:rPr lang="en-US" altLang="en-US"/>
              <a:pPr/>
              <a:t>‹#›</a:t>
            </a:fld>
            <a:endParaRPr lang="en-US" altLang="en-US"/>
          </a:p>
        </p:txBody>
      </p:sp>
    </p:spTree>
    <p:extLst>
      <p:ext uri="{BB962C8B-B14F-4D97-AF65-F5344CB8AC3E}">
        <p14:creationId xmlns:p14="http://schemas.microsoft.com/office/powerpoint/2010/main" val="68024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A75D2B-0E11-4E75-B1C2-EC309F2E829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C3152C2-8A39-4DC7-8A5A-0476462AE4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0EC2EF3-A8F5-45F4-87B7-CCB02C29D631}"/>
              </a:ext>
            </a:extLst>
          </p:cNvPr>
          <p:cNvSpPr>
            <a:spLocks noGrp="1" noChangeArrowheads="1"/>
          </p:cNvSpPr>
          <p:nvPr>
            <p:ph type="sldNum" sz="quarter" idx="12"/>
          </p:nvPr>
        </p:nvSpPr>
        <p:spPr>
          <a:ln/>
        </p:spPr>
        <p:txBody>
          <a:bodyPr/>
          <a:lstStyle>
            <a:lvl1pPr>
              <a:defRPr/>
            </a:lvl1pPr>
          </a:lstStyle>
          <a:p>
            <a:fld id="{81737C62-1513-4617-AD09-6E514C35BC1B}" type="slidenum">
              <a:rPr lang="en-US" altLang="en-US"/>
              <a:pPr/>
              <a:t>‹#›</a:t>
            </a:fld>
            <a:endParaRPr lang="en-US" altLang="en-US"/>
          </a:p>
        </p:txBody>
      </p:sp>
    </p:spTree>
    <p:extLst>
      <p:ext uri="{BB962C8B-B14F-4D97-AF65-F5344CB8AC3E}">
        <p14:creationId xmlns:p14="http://schemas.microsoft.com/office/powerpoint/2010/main" val="21251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EA3DB95-39B4-42B4-B795-7C9E0C578E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F177C51-7CD9-40E3-86CE-4A08C88A44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9B41C8B-2148-44AD-AB51-16F97E8670C8}"/>
              </a:ext>
            </a:extLst>
          </p:cNvPr>
          <p:cNvSpPr>
            <a:spLocks noGrp="1" noChangeArrowheads="1"/>
          </p:cNvSpPr>
          <p:nvPr>
            <p:ph type="sldNum" sz="quarter" idx="12"/>
          </p:nvPr>
        </p:nvSpPr>
        <p:spPr>
          <a:ln/>
        </p:spPr>
        <p:txBody>
          <a:bodyPr/>
          <a:lstStyle>
            <a:lvl1pPr>
              <a:defRPr/>
            </a:lvl1pPr>
          </a:lstStyle>
          <a:p>
            <a:fld id="{8C38BE54-8545-4954-8532-CBDABF662B64}" type="slidenum">
              <a:rPr lang="en-US" altLang="en-US"/>
              <a:pPr/>
              <a:t>‹#›</a:t>
            </a:fld>
            <a:endParaRPr lang="en-US" altLang="en-US"/>
          </a:p>
        </p:txBody>
      </p:sp>
    </p:spTree>
    <p:extLst>
      <p:ext uri="{BB962C8B-B14F-4D97-AF65-F5344CB8AC3E}">
        <p14:creationId xmlns:p14="http://schemas.microsoft.com/office/powerpoint/2010/main" val="2623629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A0E4D9-4D96-490B-82A6-BF5CC85601D9}"/>
              </a:ext>
            </a:extLst>
          </p:cNvPr>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5AA0367-744B-4217-91B9-1EB6E745B8A5}"/>
              </a:ext>
            </a:extLst>
          </p:cNvPr>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9ADC5A1-24B1-4DAC-9543-0B2ADDE467E1}"/>
              </a:ext>
            </a:extLst>
          </p:cNvPr>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b="0" i="0">
                <a:solidFill>
                  <a:schemeClr val="tx1"/>
                </a:solidFill>
                <a:latin typeface="+mn-lt"/>
                <a:cs typeface="Arial" charset="0"/>
              </a:defRPr>
            </a:lvl1pPr>
          </a:lstStyle>
          <a:p>
            <a:pPr>
              <a:defRPr/>
            </a:pPr>
            <a:endParaRPr lang="en-US"/>
          </a:p>
        </p:txBody>
      </p:sp>
      <p:sp>
        <p:nvSpPr>
          <p:cNvPr id="1029" name="Rectangle 5">
            <a:extLst>
              <a:ext uri="{FF2B5EF4-FFF2-40B4-BE49-F238E27FC236}">
                <a16:creationId xmlns:a16="http://schemas.microsoft.com/office/drawing/2014/main" id="{D10116F1-CA76-48F9-A260-720DB87E502E}"/>
              </a:ext>
            </a:extLst>
          </p:cNvPr>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i="0">
                <a:solidFill>
                  <a:schemeClr val="tx1"/>
                </a:solidFill>
                <a:latin typeface="+mn-lt"/>
                <a:cs typeface="Arial" charset="0"/>
              </a:defRPr>
            </a:lvl1pPr>
          </a:lstStyle>
          <a:p>
            <a:pPr>
              <a:defRPr/>
            </a:pPr>
            <a:endParaRPr lang="en-US"/>
          </a:p>
        </p:txBody>
      </p:sp>
      <p:sp>
        <p:nvSpPr>
          <p:cNvPr id="1030" name="Rectangle 6">
            <a:extLst>
              <a:ext uri="{FF2B5EF4-FFF2-40B4-BE49-F238E27FC236}">
                <a16:creationId xmlns:a16="http://schemas.microsoft.com/office/drawing/2014/main" id="{7FC741A3-49E3-4491-963F-37FCA14ED2EC}"/>
              </a:ext>
            </a:extLst>
          </p:cNvPr>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i="0">
                <a:solidFill>
                  <a:schemeClr val="tx1"/>
                </a:solidFill>
                <a:latin typeface="Arial" panose="020B0604020202020204" pitchFamily="34" charset="0"/>
              </a:defRPr>
            </a:lvl1pPr>
          </a:lstStyle>
          <a:p>
            <a:fld id="{7B1A7453-CCBC-4C1F-8273-97094C959E5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BGRectangle">
            <a:extLst>
              <a:ext uri="{FF2B5EF4-FFF2-40B4-BE49-F238E27FC236}">
                <a16:creationId xmlns:a16="http://schemas.microsoft.com/office/drawing/2014/main" id="{44B42A97-2187-442B-BB48-39526296D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Text&#10;&#10;Description automatically generated">
            <a:extLst>
              <a:ext uri="{FF2B5EF4-FFF2-40B4-BE49-F238E27FC236}">
                <a16:creationId xmlns:a16="http://schemas.microsoft.com/office/drawing/2014/main" id="{CE914405-B0E7-4602-9265-EDEB449B4047}"/>
              </a:ext>
            </a:extLst>
          </p:cNvPr>
          <p:cNvPicPr>
            <a:picLocks noChangeAspect="1"/>
          </p:cNvPicPr>
          <p:nvPr/>
        </p:nvPicPr>
        <p:blipFill rotWithShape="1">
          <a:blip r:embed="rId2">
            <a:extLst>
              <a:ext uri="{28A0092B-C50C-407E-A947-70E740481C1C}">
                <a14:useLocalDpi xmlns:a14="http://schemas.microsoft.com/office/drawing/2010/main" val="0"/>
              </a:ext>
            </a:extLst>
          </a:blip>
          <a:srcRect l="7894" r="8105" b="-1"/>
          <a:stretch/>
        </p:blipFill>
        <p:spPr>
          <a:xfrm>
            <a:off x="20" y="10"/>
            <a:ext cx="9143980" cy="3428990"/>
          </a:xfrm>
          <a:prstGeom prst="rect">
            <a:avLst/>
          </a:prstGeom>
        </p:spPr>
      </p:pic>
      <p:sp>
        <p:nvSpPr>
          <p:cNvPr id="73" name="!!Rectangle">
            <a:extLst>
              <a:ext uri="{FF2B5EF4-FFF2-40B4-BE49-F238E27FC236}">
                <a16:creationId xmlns:a16="http://schemas.microsoft.com/office/drawing/2014/main" id="{F40CA114-B78B-4E3B-A785-96745276B6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342"/>
            <a:ext cx="9144000" cy="1714158"/>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just" eaLnBrk="1" hangingPunct="1">
              <a:lnSpc>
                <a:spcPct val="90000"/>
              </a:lnSpc>
            </a:pPr>
            <a:r>
              <a:rPr lang="en-US" altLang="en-US" sz="2900" kern="1200" dirty="0">
                <a:solidFill>
                  <a:schemeClr val="tx1"/>
                </a:solidFill>
              </a:rPr>
              <a:t>An Introduction…</a:t>
            </a:r>
          </a:p>
        </p:txBody>
      </p:sp>
      <p:sp>
        <p:nvSpPr>
          <p:cNvPr id="75" name="!!Line">
            <a:extLst>
              <a:ext uri="{FF2B5EF4-FFF2-40B4-BE49-F238E27FC236}">
                <a16:creationId xmlns:a16="http://schemas.microsoft.com/office/drawing/2014/main" id="{1B1D834C-2707-49B0-A3CE-334D83DFF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8786" y="3950208"/>
            <a:ext cx="6858" cy="685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solidFill>
                  <a:schemeClr val="tx1"/>
                </a:solidFill>
                <a:latin typeface="Abadi" panose="020B0604020104020204" pitchFamily="34" charset="0"/>
              </a:rPr>
              <a:t>September 5, 2021</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What is Futuristic Premillennialism?</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Futuristic Premillennialism is an approach to interpreting the Scriptures, particularly the areas of prophecy in a plain, normal, literal, grammatical, historical manner that honors the original intent of the author (authorial intent), that seeks to understand such prophecies as would the original readers, and thus understands that there are many prophecies, both to Israel as a nation as well as to Church age believers, that are yet to be fulfilled.</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9299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Why study prophecy at all?</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Is the understanding of prophecy necessary in order to be saved?</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315819"/>
            <a:ext cx="8255000" cy="646331"/>
          </a:xfrm>
          <a:prstGeom prst="rect">
            <a:avLst/>
          </a:prstGeom>
          <a:solidFill>
            <a:srgbClr val="C9FFE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r>
              <a:rPr lang="en-US" altLang="en-US" sz="1800" b="0" i="0" dirty="0">
                <a:solidFill>
                  <a:schemeClr val="tx1"/>
                </a:solidFill>
                <a:latin typeface="Calibri" panose="020F0502020204030204" pitchFamily="34" charset="0"/>
                <a:cs typeface="Calibri" panose="020F0502020204030204" pitchFamily="34" charset="0"/>
              </a:rPr>
              <a:t>No. Faith alone in the person, cross work, and resurrection of the Lord Jesus Christ are all that is necessary for salvation (Romans 10:9-10; Ephesians 2:8-10) </a:t>
            </a:r>
            <a:endParaRPr lang="en-US" altLang="en-US" sz="1800" b="0" i="0" baseline="300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520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2 Peter 3:14-18</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Times New Roman" panose="02020603050405020304" pitchFamily="18" charset="0"/>
              </a:rPr>
              <a:t>14 Therefore, beloved, since you look for these things, be diligent to be found by Him in peace, spotless and blameless, 15 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 17 You therefore, beloved, knowing this beforehand, be on your guard so that you are not carried away by the error of unprincipled men and fall from your own steadfastness, 18 but grow in the grace and knowledge of our Lord and Savior Jesus Christ. To Him be the glory, both now and to the day of eternity. Amen.  </a:t>
            </a:r>
          </a:p>
        </p:txBody>
      </p:sp>
    </p:spTree>
    <p:extLst>
      <p:ext uri="{BB962C8B-B14F-4D97-AF65-F5344CB8AC3E}">
        <p14:creationId xmlns:p14="http://schemas.microsoft.com/office/powerpoint/2010/main" val="3059179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Why study prophecy?</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Three reasons:</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392019"/>
            <a:ext cx="8255000" cy="1631216"/>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lgn="just">
              <a:buAutoNum type="arabicPeriod"/>
            </a:pPr>
            <a:r>
              <a:rPr lang="en-US" sz="2000" i="0" dirty="0">
                <a:latin typeface="Calibri" panose="020F0502020204030204" pitchFamily="34" charset="0"/>
                <a:cs typeface="Calibri" panose="020F0502020204030204" pitchFamily="34" charset="0"/>
              </a:rPr>
              <a:t>The Bible exhorts believers to interpret all of Scripture with precision (2 Timothy 2:15).</a:t>
            </a:r>
          </a:p>
          <a:p>
            <a:pPr algn="just"/>
            <a:endParaRPr lang="en-US" sz="2000" b="0" i="0" dirty="0">
              <a:latin typeface="Calibri" panose="020F0502020204030204" pitchFamily="34" charset="0"/>
              <a:cs typeface="Calibri" panose="020F0502020204030204" pitchFamily="34" charset="0"/>
            </a:endParaRPr>
          </a:p>
          <a:p>
            <a:pPr algn="just"/>
            <a:r>
              <a:rPr lang="en-US" sz="2000" b="0" dirty="0">
                <a:latin typeface="Calibri" panose="020F0502020204030204" pitchFamily="34" charset="0"/>
                <a:cs typeface="Calibri" panose="020F0502020204030204" pitchFamily="34" charset="0"/>
              </a:rPr>
              <a:t>“Be diligent to present yourself approved to God as a workman who does not need to be ashamed, accurately handling the word of truth.” </a:t>
            </a:r>
          </a:p>
        </p:txBody>
      </p:sp>
    </p:spTree>
    <p:extLst>
      <p:ext uri="{BB962C8B-B14F-4D97-AF65-F5344CB8AC3E}">
        <p14:creationId xmlns:p14="http://schemas.microsoft.com/office/powerpoint/2010/main" val="216646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00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Why study prophecy?</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Three reasons:</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392019"/>
            <a:ext cx="8255000" cy="1938992"/>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lgn="just">
              <a:buFont typeface="+mj-lt"/>
              <a:buAutoNum type="arabicPeriod" startAt="2"/>
            </a:pPr>
            <a:r>
              <a:rPr lang="en-US" sz="2000" i="0" dirty="0">
                <a:latin typeface="Calibri" panose="020F0502020204030204" pitchFamily="34" charset="0"/>
                <a:cs typeface="Calibri" panose="020F0502020204030204" pitchFamily="34" charset="0"/>
              </a:rPr>
              <a:t>The Bible teaches that God’s word is profitable for teaching, reproof, correction and training in righteousness (2 Timothy 3:16-17).</a:t>
            </a:r>
          </a:p>
          <a:p>
            <a:r>
              <a:rPr lang="en-US" sz="2000" b="0" i="0" dirty="0">
                <a:latin typeface="Calibri" panose="020F0502020204030204" pitchFamily="34" charset="0"/>
                <a:cs typeface="Calibri" panose="020F0502020204030204" pitchFamily="34" charset="0"/>
              </a:rPr>
              <a:t> </a:t>
            </a:r>
          </a:p>
          <a:p>
            <a:r>
              <a:rPr lang="en-US" sz="2000" b="0" dirty="0">
                <a:latin typeface="Calibri" panose="020F0502020204030204" pitchFamily="34" charset="0"/>
                <a:cs typeface="Calibri" panose="020F0502020204030204" pitchFamily="34" charset="0"/>
              </a:rPr>
              <a:t>“16 All Scripture is inspired by God and profitable for teaching, for reproof, for correction, for training in righteousness; 17 so that the man of God may be adequate, equipped for every good work.”</a:t>
            </a:r>
          </a:p>
        </p:txBody>
      </p:sp>
    </p:spTree>
    <p:extLst>
      <p:ext uri="{BB962C8B-B14F-4D97-AF65-F5344CB8AC3E}">
        <p14:creationId xmlns:p14="http://schemas.microsoft.com/office/powerpoint/2010/main" val="155257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00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Why study prophecy?</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Three reasons:</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392019"/>
            <a:ext cx="8255000" cy="2554545"/>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lgn="just">
              <a:buFont typeface="+mj-lt"/>
              <a:buAutoNum type="arabicPeriod" startAt="3"/>
            </a:pPr>
            <a:r>
              <a:rPr lang="en-US" sz="2000" i="0" dirty="0">
                <a:latin typeface="Calibri" panose="020F0502020204030204" pitchFamily="34" charset="0"/>
                <a:cs typeface="Calibri" panose="020F0502020204030204" pitchFamily="34" charset="0"/>
              </a:rPr>
              <a:t>The Bible teaches that God promises His blessings upon those who know and obey the things of biblical prophecy (Revelation 1:3; 22:7)</a:t>
            </a:r>
          </a:p>
          <a:p>
            <a:r>
              <a:rPr lang="en-US" sz="2000" b="0" i="0" dirty="0">
                <a:latin typeface="Calibri" panose="020F0502020204030204" pitchFamily="34" charset="0"/>
                <a:cs typeface="Calibri" panose="020F0502020204030204" pitchFamily="34" charset="0"/>
              </a:rPr>
              <a:t> </a:t>
            </a:r>
          </a:p>
          <a:p>
            <a:pPr algn="just"/>
            <a:r>
              <a:rPr lang="en-US" sz="2000" b="0" dirty="0">
                <a:latin typeface="Calibri" panose="020F0502020204030204" pitchFamily="34" charset="0"/>
                <a:cs typeface="Calibri" panose="020F0502020204030204" pitchFamily="34" charset="0"/>
              </a:rPr>
              <a:t>1:3 Blessed is he who reads and those who hear the words of the prophecy and heed the things which are written in it; for the time is near. </a:t>
            </a:r>
          </a:p>
          <a:p>
            <a:pPr algn="just"/>
            <a:r>
              <a:rPr lang="en-US" sz="2000" b="0" dirty="0">
                <a:latin typeface="Calibri" panose="020F0502020204030204" pitchFamily="34" charset="0"/>
                <a:cs typeface="Calibri" panose="020F0502020204030204" pitchFamily="34" charset="0"/>
              </a:rPr>
              <a:t> </a:t>
            </a:r>
          </a:p>
          <a:p>
            <a:pPr algn="just"/>
            <a:r>
              <a:rPr lang="en-US" sz="2000" b="0" dirty="0">
                <a:latin typeface="Calibri" panose="020F0502020204030204" pitchFamily="34" charset="0"/>
                <a:cs typeface="Calibri" panose="020F0502020204030204" pitchFamily="34" charset="0"/>
              </a:rPr>
              <a:t>22:7 "And behold, I am coming quickly. Blessed is he who heeds the words of the prophecy of this book." </a:t>
            </a:r>
          </a:p>
        </p:txBody>
      </p:sp>
    </p:spTree>
    <p:extLst>
      <p:ext uri="{BB962C8B-B14F-4D97-AF65-F5344CB8AC3E}">
        <p14:creationId xmlns:p14="http://schemas.microsoft.com/office/powerpoint/2010/main" val="80206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200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fade">
                                      <p:cBhvr>
                                        <p:cTn id="11" dur="2000"/>
                                        <p:tgtEl>
                                          <p:spTgt spid="4">
                                            <p:txEl>
                                              <p:pRg st="2" end="2"/>
                                            </p:txEl>
                                          </p:spTgt>
                                        </p:tgtEl>
                                      </p:cBhvr>
                                    </p:animEffect>
                                  </p:childTnLst>
                                </p:cTn>
                              </p:par>
                            </p:childTnLst>
                          </p:cTn>
                        </p:par>
                        <p:par>
                          <p:cTn id="12" fill="hold">
                            <p:stCondLst>
                              <p:cond delay="6000"/>
                            </p:stCondLst>
                            <p:childTnLst>
                              <p:par>
                                <p:cTn id="13" presetID="10" presetClass="entr" presetSubtype="0" fill="hold" grpId="0" nodeType="afterEffect">
                                  <p:stCondLst>
                                    <p:cond delay="200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Richard Mayhue</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047750"/>
            <a:ext cx="8255000" cy="1323439"/>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lvl="0" algn="just"/>
            <a:r>
              <a:rPr lang="en-US" sz="2000" b="0" i="0" dirty="0">
                <a:latin typeface="Calibri" panose="020F0502020204030204" pitchFamily="34" charset="0"/>
                <a:cs typeface="Calibri" panose="020F0502020204030204" pitchFamily="34" charset="0"/>
              </a:rPr>
              <a:t>“Did God reveal in Scripture anything that is so unimportant or trivial that it could be considered optional for Christians (Acts 20:20; 25, 27)? Where in the Bible does one find the slightest hint that prophetic matters should be avoided because they might be controversial or hard to understand?”</a:t>
            </a:r>
          </a:p>
        </p:txBody>
      </p:sp>
    </p:spTree>
    <p:extLst>
      <p:ext uri="{BB962C8B-B14F-4D97-AF65-F5344CB8AC3E}">
        <p14:creationId xmlns:p14="http://schemas.microsoft.com/office/powerpoint/2010/main" val="41281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eaLnBrk="1" hangingPunct="1">
              <a:lnSpc>
                <a:spcPct val="90000"/>
              </a:lnSpc>
              <a:spcAft>
                <a:spcPts val="600"/>
              </a:spcAft>
              <a:buFont typeface="+mj-lt"/>
              <a:buAutoNum type="romanUcPeriod"/>
            </a:pPr>
            <a:r>
              <a:rPr lang="en-US" altLang="en-US" sz="2400" i="0" dirty="0">
                <a:solidFill>
                  <a:srgbClr val="FFFFFF"/>
                </a:solidFill>
                <a:latin typeface="+mj-lt"/>
                <a:ea typeface="+mj-ea"/>
                <a:cs typeface="+mj-cs"/>
              </a:rPr>
              <a:t>What is the Scriptural Content?</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Calibri" panose="020F0502020204030204" pitchFamily="34" charset="0"/>
              </a:rPr>
              <a:t>Interesting facts:</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24EB84D-1B98-4501-8DB9-5D7D9DB1EDEA}"/>
              </a:ext>
            </a:extLst>
          </p:cNvPr>
          <p:cNvSpPr txBox="1">
            <a:spLocks noChangeArrowheads="1"/>
          </p:cNvSpPr>
          <p:nvPr/>
        </p:nvSpPr>
        <p:spPr bwMode="auto">
          <a:xfrm>
            <a:off x="762000" y="1200150"/>
            <a:ext cx="8255000" cy="3970318"/>
          </a:xfrm>
          <a:prstGeom prst="rect">
            <a:avLst/>
          </a:prstGeom>
          <a:noFill/>
          <a:ln>
            <a:noFill/>
          </a:ln>
        </p:spPr>
        <p:txBody>
          <a:bodyPr wrap="square">
            <a:sp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lvl="0" indent="-342900">
              <a:buFont typeface="+mj-lt"/>
              <a:buAutoNum type="arabicPeriod"/>
            </a:pPr>
            <a:r>
              <a:rPr lang="en-US" sz="1800" b="0" i="0" dirty="0">
                <a:latin typeface="Calibri" panose="020F0502020204030204" pitchFamily="34" charset="0"/>
                <a:cs typeface="Calibri" panose="020F0502020204030204" pitchFamily="34" charset="0"/>
              </a:rPr>
              <a:t>In Scripture, 62 (94 percent) out of 66 books contain predictive information. (Ruth, Song of Solomon, Philemon, and 3 John are the exceptions)</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In the Bible 27 percent (8,352) of all verses (31,124) refer to prophetic issues.</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In God’s Word, 22 percent (1845) of all prophetic verses (8352) refer to Christ’s second coming.</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All nine authors of the New Testament mention Christ’s second coming. (Matthew, Mark, Luke, John, Paul, Peter, James, Jude, author of Hebrews) </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Next to the subject of faith/salvation, the theme of Christ’s second coming is most prominent in the New Testament. </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Only three out of 27 New Testament books do not mention Christ’s second advent. (Philemon, 2 John, and 3 John). </a:t>
            </a:r>
          </a:p>
          <a:p>
            <a:pPr marL="342900" lvl="0" indent="-342900">
              <a:buFont typeface="+mj-lt"/>
              <a:buAutoNum type="arabicPeriod"/>
            </a:pPr>
            <a:r>
              <a:rPr lang="en-US" sz="1800" b="0" i="0" dirty="0">
                <a:latin typeface="Calibri" panose="020F0502020204030204" pitchFamily="34" charset="0"/>
                <a:cs typeface="Calibri" panose="020F0502020204030204" pitchFamily="34" charset="0"/>
              </a:rPr>
              <a:t>Of the approximately 333 specific biblical prophecies dealing with Christ’s two advents, one third deal with His first coming and two-thirds deal with His second coming.</a:t>
            </a:r>
          </a:p>
        </p:txBody>
      </p:sp>
    </p:spTree>
    <p:extLst>
      <p:ext uri="{BB962C8B-B14F-4D97-AF65-F5344CB8AC3E}">
        <p14:creationId xmlns:p14="http://schemas.microsoft.com/office/powerpoint/2010/main" val="164377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Matthew 28:19-20</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19 Go therefore and make disciples of all the nations, baptizing them in the name of the Father and the Son and the Holy Spirit, 20 </a:t>
            </a:r>
            <a:r>
              <a:rPr lang="en-US" sz="1800" i="1" u="sng" dirty="0">
                <a:effectLst/>
                <a:latin typeface="Calibri" panose="020F0502020204030204" pitchFamily="34" charset="0"/>
                <a:ea typeface="Calibri" panose="020F0502020204030204" pitchFamily="34" charset="0"/>
                <a:cs typeface="Times New Roman" panose="02020603050405020304" pitchFamily="18" charset="0"/>
              </a:rPr>
              <a:t>teaching them to observe all</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that I commanded you; and lo, I am with you always, even to the end of the age.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3865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Acts 2:42</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They were continually devoting themselves to the </a:t>
            </a:r>
            <a:r>
              <a:rPr lang="en-US" sz="1800" i="1" u="sng" dirty="0">
                <a:effectLst/>
                <a:latin typeface="Calibri" panose="020F0502020204030204" pitchFamily="34" charset="0"/>
                <a:ea typeface="Calibri" panose="020F0502020204030204" pitchFamily="34" charset="0"/>
                <a:cs typeface="Times New Roman" panose="02020603050405020304" pitchFamily="18" charset="0"/>
              </a:rPr>
              <a:t>apostles' teaching</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and to fellowship, to the breaking of bread and to prayer.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5018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00075" y="1118507"/>
            <a:ext cx="2500312" cy="2624327"/>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9" name="TextBox 4">
            <a:extLst>
              <a:ext uri="{FF2B5EF4-FFF2-40B4-BE49-F238E27FC236}">
                <a16:creationId xmlns:a16="http://schemas.microsoft.com/office/drawing/2014/main" id="{A0067317-8AF0-4206-A55F-B108A0772658}"/>
              </a:ext>
            </a:extLst>
          </p:cNvPr>
          <p:cNvSpPr txBox="1">
            <a:spLocks noChangeArrowheads="1"/>
          </p:cNvSpPr>
          <p:nvPr/>
        </p:nvSpPr>
        <p:spPr bwMode="auto">
          <a:xfrm>
            <a:off x="609600" y="1475449"/>
            <a:ext cx="2209799" cy="1910443"/>
          </a:xfrm>
          <a:prstGeom prst="rect">
            <a:avLst/>
          </a:prstGeom>
          <a:noFill/>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ctr" eaLnBrk="1" hangingPunct="1">
              <a:lnSpc>
                <a:spcPct val="90000"/>
              </a:lnSpc>
              <a:spcAft>
                <a:spcPts val="600"/>
              </a:spcAft>
            </a:pPr>
            <a:r>
              <a:rPr lang="en-US" altLang="en-US" sz="1800" b="0" i="0" kern="1200" dirty="0">
                <a:solidFill>
                  <a:srgbClr val="FFFFFF"/>
                </a:solidFill>
                <a:latin typeface="+mj-lt"/>
                <a:ea typeface="+mj-ea"/>
                <a:cs typeface="+mj-cs"/>
              </a:rPr>
              <a:t>What is Futuristic Premillennialism?</a:t>
            </a:r>
          </a:p>
        </p:txBody>
      </p:sp>
      <p:sp>
        <p:nvSpPr>
          <p:cNvPr id="3" name="TextBox 2">
            <a:extLst>
              <a:ext uri="{FF2B5EF4-FFF2-40B4-BE49-F238E27FC236}">
                <a16:creationId xmlns:a16="http://schemas.microsoft.com/office/drawing/2014/main" id="{78231343-5332-4396-99CD-3BA0DD72758A}"/>
              </a:ext>
            </a:extLst>
          </p:cNvPr>
          <p:cNvSpPr txBox="1">
            <a:spLocks noChangeArrowheads="1"/>
          </p:cNvSpPr>
          <p:nvPr/>
        </p:nvSpPr>
        <p:spPr bwMode="auto">
          <a:xfrm>
            <a:off x="3581400" y="1319213"/>
            <a:ext cx="5084763" cy="871537"/>
          </a:xfrm>
          <a:prstGeom prst="rect">
            <a:avLst/>
          </a:prstGeom>
          <a:solidFill>
            <a:srgbClr val="404040"/>
          </a:solidFill>
          <a:ln>
            <a:noFill/>
          </a:ln>
        </p:spPr>
        <p:txBody>
          <a:bodyPr wrap="square" anchor="t">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spcAft>
                <a:spcPts val="600"/>
              </a:spcAft>
            </a:pPr>
            <a:r>
              <a:rPr lang="en-US" altLang="en-US" sz="2400" i="0" u="sng" dirty="0"/>
              <a:t>Futuristic</a:t>
            </a:r>
            <a:r>
              <a:rPr lang="en-US" altLang="en-US" sz="2400" b="0" i="0" dirty="0"/>
              <a:t> – as that which will take place “in the future”</a:t>
            </a:r>
            <a:endParaRPr lang="en-US" altLang="en-US" sz="2400" b="0" i="0" baseline="30000" dirty="0"/>
          </a:p>
        </p:txBody>
      </p:sp>
      <p:sp>
        <p:nvSpPr>
          <p:cNvPr id="4" name="TextBox 3">
            <a:extLst>
              <a:ext uri="{FF2B5EF4-FFF2-40B4-BE49-F238E27FC236}">
                <a16:creationId xmlns:a16="http://schemas.microsoft.com/office/drawing/2014/main" id="{C3B400AB-2A71-4FD5-A9AC-D2328217C2C7}"/>
              </a:ext>
            </a:extLst>
          </p:cNvPr>
          <p:cNvSpPr txBox="1">
            <a:spLocks noChangeArrowheads="1"/>
          </p:cNvSpPr>
          <p:nvPr/>
        </p:nvSpPr>
        <p:spPr bwMode="auto">
          <a:xfrm>
            <a:off x="3581400" y="2678113"/>
            <a:ext cx="5084763" cy="1646237"/>
          </a:xfrm>
          <a:prstGeom prst="rect">
            <a:avLst/>
          </a:prstGeom>
          <a:solidFill>
            <a:srgbClr val="404040"/>
          </a:solidFill>
          <a:ln>
            <a:noFill/>
          </a:ln>
        </p:spPr>
        <p:txBody>
          <a:bodyPr wrap="square" anchor="t">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spcAft>
                <a:spcPts val="600"/>
              </a:spcAft>
            </a:pPr>
            <a:r>
              <a:rPr lang="en-US" altLang="en-US" sz="2400" i="0" u="sng" dirty="0"/>
              <a:t>Premillennialism</a:t>
            </a:r>
            <a:r>
              <a:rPr lang="en-US" altLang="en-US" sz="2400" b="0" i="0" dirty="0"/>
              <a:t> – </a:t>
            </a:r>
            <a:r>
              <a:rPr lang="en-US" sz="2400" b="0" i="0" dirty="0"/>
              <a:t>“before” (pre) – “the millennium” (from the Latin millie – meaning 1,000) – so before the 1,000 years. </a:t>
            </a:r>
            <a:endParaRPr lang="en-US" altLang="en-US" sz="2400" b="0" i="0" baseline="30000" dirty="0"/>
          </a:p>
        </p:txBody>
      </p:sp>
    </p:spTree>
    <p:extLst>
      <p:ext uri="{BB962C8B-B14F-4D97-AF65-F5344CB8AC3E}">
        <p14:creationId xmlns:p14="http://schemas.microsoft.com/office/powerpoint/2010/main" val="250129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fade">
                                      <p:cBhvr>
                                        <p:cTn id="15" dur="2000"/>
                                        <p:tgtEl>
                                          <p:spTgt spid="4">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fade">
                                      <p:cBhvr>
                                        <p:cTn id="18"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Acts 5:20</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Go, stand and speak to the people in the temple </a:t>
            </a:r>
            <a:r>
              <a:rPr lang="en-US" sz="1800" i="1" u="sng" dirty="0">
                <a:effectLst/>
                <a:latin typeface="Calibri" panose="020F0502020204030204" pitchFamily="34" charset="0"/>
                <a:ea typeface="Calibri" panose="020F0502020204030204" pitchFamily="34" charset="0"/>
                <a:cs typeface="Times New Roman" panose="02020603050405020304" pitchFamily="18" charset="0"/>
              </a:rPr>
              <a:t>the whole message of this Life</a:t>
            </a:r>
            <a:r>
              <a:rPr lang="en-US" sz="1800" i="1"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3135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Acts 20:27</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For I did not shrink from declaring to you </a:t>
            </a:r>
            <a:r>
              <a:rPr lang="en-US" sz="1800" i="1" u="sng" dirty="0">
                <a:effectLst/>
                <a:latin typeface="Calibri" panose="020F0502020204030204" pitchFamily="34" charset="0"/>
                <a:ea typeface="Calibri" panose="020F0502020204030204" pitchFamily="34" charset="0"/>
                <a:cs typeface="Times New Roman" panose="02020603050405020304" pitchFamily="18" charset="0"/>
              </a:rPr>
              <a:t>the whole purpose of God</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172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2 Timothy 2:15</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Be diligent to present yourself approved to God as a workman who does not need to be ashamed, </a:t>
            </a:r>
            <a:r>
              <a:rPr lang="en-US" sz="1800" i="1" u="sng" dirty="0">
                <a:effectLst/>
                <a:latin typeface="Calibri" panose="020F0502020204030204" pitchFamily="34" charset="0"/>
                <a:ea typeface="Calibri" panose="020F0502020204030204" pitchFamily="34" charset="0"/>
                <a:cs typeface="Times New Roman" panose="02020603050405020304" pitchFamily="18" charset="0"/>
              </a:rPr>
              <a:t>accurately handling the word of truth</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5426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1 Peter 1:10-11</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10 As to this salvation, the prophets who prophesied of the grace that would come to you </a:t>
            </a:r>
            <a:r>
              <a:rPr lang="en-US" sz="1800" i="1" u="sng" dirty="0">
                <a:effectLst/>
                <a:latin typeface="Calibri" panose="020F0502020204030204" pitchFamily="34" charset="0"/>
                <a:ea typeface="Calibri" panose="020F0502020204030204" pitchFamily="34" charset="0"/>
                <a:cs typeface="Times New Roman" panose="02020603050405020304" pitchFamily="18" charset="0"/>
              </a:rPr>
              <a:t>made careful searches and inquiries</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11 seeking to know what person or time the Spirit of Christ within them was indicating as He predicted the sufferings of Christ and the glories to follow.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66022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eaLnBrk="1" hangingPunct="1">
              <a:lnSpc>
                <a:spcPct val="90000"/>
              </a:lnSpc>
              <a:spcAft>
                <a:spcPts val="600"/>
              </a:spcAft>
              <a:buFont typeface="+mj-lt"/>
              <a:buAutoNum type="romanUcPeriod" startAt="2"/>
            </a:pPr>
            <a:r>
              <a:rPr lang="en-US" altLang="en-US" sz="2400" i="0" dirty="0">
                <a:solidFill>
                  <a:srgbClr val="FFFFFF"/>
                </a:solidFill>
                <a:latin typeface="+mj-lt"/>
                <a:ea typeface="+mj-ea"/>
                <a:cs typeface="+mj-cs"/>
              </a:rPr>
              <a:t>What are the Spiritual Consequences?</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lnSpc>
                <a:spcPct val="120000"/>
              </a:lnSpc>
            </a:pPr>
            <a:r>
              <a:rPr lang="en-US" sz="1800" b="0" i="0" dirty="0">
                <a:effectLst/>
                <a:latin typeface="Calibri" panose="020F0502020204030204" pitchFamily="34" charset="0"/>
                <a:ea typeface="Calibri" panose="020F0502020204030204" pitchFamily="34" charset="0"/>
                <a:cs typeface="Times New Roman" panose="02020603050405020304" pitchFamily="18" charset="0"/>
              </a:rPr>
              <a:t>What are the benefits and blessings that come from knowing and obeying prophetic scriptures?</a:t>
            </a:r>
            <a:endParaRPr lang="en-US" sz="1800" b="0" i="0" dirty="0"/>
          </a:p>
        </p:txBody>
      </p:sp>
      <p:sp>
        <p:nvSpPr>
          <p:cNvPr id="6" name="TextBox 5">
            <a:extLst>
              <a:ext uri="{FF2B5EF4-FFF2-40B4-BE49-F238E27FC236}">
                <a16:creationId xmlns:a16="http://schemas.microsoft.com/office/drawing/2014/main" id="{60F1CD70-7596-42DE-AE37-E0D8624BEBF8}"/>
              </a:ext>
            </a:extLst>
          </p:cNvPr>
          <p:cNvSpPr txBox="1">
            <a:spLocks noChangeArrowheads="1"/>
          </p:cNvSpPr>
          <p:nvPr/>
        </p:nvSpPr>
        <p:spPr bwMode="auto">
          <a:xfrm>
            <a:off x="707457" y="16573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457200" lvl="0" indent="-457200">
              <a:buAutoNum type="arabicPeriod"/>
            </a:pPr>
            <a:r>
              <a:rPr lang="en-US" sz="2000" b="0" i="0" dirty="0">
                <a:latin typeface="Calibri" panose="020F0502020204030204" pitchFamily="34" charset="0"/>
                <a:cs typeface="Calibri" panose="020F0502020204030204" pitchFamily="34" charset="0"/>
              </a:rPr>
              <a:t>Fulfilled prophecy proves that the Bible is true and inspires confidence in Scripture (Acts 13:32-35 with 42-44).</a:t>
            </a:r>
          </a:p>
          <a:p>
            <a:pPr marL="457200" indent="-457200" algn="just">
              <a:buFontTx/>
              <a:buAutoNum type="arabicPeriod"/>
            </a:pPr>
            <a:r>
              <a:rPr lang="en-US" sz="2000" b="0" i="0" dirty="0">
                <a:latin typeface="Calibri" panose="020F0502020204030204" pitchFamily="34" charset="0"/>
                <a:cs typeface="Calibri" panose="020F0502020204030204" pitchFamily="34" charset="0"/>
              </a:rPr>
              <a:t>The study of prophecy promotes obedience and provides the gateway to God’s blessing (Revelation 1:3, 22:7).</a:t>
            </a:r>
          </a:p>
          <a:p>
            <a:pPr marL="457200" indent="-457200" algn="just">
              <a:buFontTx/>
              <a:buAutoNum type="arabicPeriod"/>
            </a:pPr>
            <a:r>
              <a:rPr lang="en-US" sz="2000" b="0" i="0" dirty="0">
                <a:latin typeface="Calibri" panose="020F0502020204030204" pitchFamily="34" charset="0"/>
                <a:cs typeface="Calibri" panose="020F0502020204030204" pitchFamily="34" charset="0"/>
              </a:rPr>
              <a:t>Prophetic material equips the saints to refute those who mock the Christian hope (2 Peter 3:1-13).</a:t>
            </a:r>
          </a:p>
          <a:p>
            <a:pPr marL="457200" indent="-457200" algn="just">
              <a:buFontTx/>
              <a:buAutoNum type="arabicPeriod"/>
            </a:pPr>
            <a:r>
              <a:rPr lang="en-US" sz="2000" b="0" i="0" dirty="0">
                <a:latin typeface="Calibri" panose="020F0502020204030204" pitchFamily="34" charset="0"/>
                <a:cs typeface="Calibri" panose="020F0502020204030204" pitchFamily="34" charset="0"/>
              </a:rPr>
              <a:t>Prophecy provides answers to theological questions that are found nowhere else, such as the relationship between the resurrection and the rapture (1 Thessalonians 4:13-18).</a:t>
            </a: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lvl="0" indent="-457200">
              <a:buAutoNum type="arabicPeriod"/>
            </a:pPr>
            <a:endParaRPr lang="en-US" sz="2000" b="0" i="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6889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25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7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75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eaLnBrk="1" hangingPunct="1">
              <a:lnSpc>
                <a:spcPct val="90000"/>
              </a:lnSpc>
              <a:spcAft>
                <a:spcPts val="600"/>
              </a:spcAft>
              <a:buFont typeface="+mj-lt"/>
              <a:buAutoNum type="romanUcPeriod" startAt="2"/>
            </a:pPr>
            <a:r>
              <a:rPr lang="en-US" altLang="en-US" sz="2400" i="0" dirty="0">
                <a:solidFill>
                  <a:srgbClr val="FFFFFF"/>
                </a:solidFill>
                <a:latin typeface="+mj-lt"/>
                <a:ea typeface="+mj-ea"/>
                <a:cs typeface="+mj-cs"/>
              </a:rPr>
              <a:t>What are the Spiritual Consequences</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lnSpc>
                <a:spcPct val="120000"/>
              </a:lnSpc>
            </a:pPr>
            <a:r>
              <a:rPr lang="en-US" sz="1800" b="0" i="0" dirty="0">
                <a:effectLst/>
                <a:latin typeface="Calibri" panose="020F0502020204030204" pitchFamily="34" charset="0"/>
                <a:ea typeface="Calibri" panose="020F0502020204030204" pitchFamily="34" charset="0"/>
                <a:cs typeface="Times New Roman" panose="02020603050405020304" pitchFamily="18" charset="0"/>
              </a:rPr>
              <a:t>What are the benefits and blessings that come from knowing and obeying prophetic scriptures?</a:t>
            </a:r>
            <a:endParaRPr lang="en-US" sz="1800" b="0" i="0" dirty="0"/>
          </a:p>
        </p:txBody>
      </p:sp>
      <p:sp>
        <p:nvSpPr>
          <p:cNvPr id="6" name="TextBox 5">
            <a:extLst>
              <a:ext uri="{FF2B5EF4-FFF2-40B4-BE49-F238E27FC236}">
                <a16:creationId xmlns:a16="http://schemas.microsoft.com/office/drawing/2014/main" id="{60F1CD70-7596-42DE-AE37-E0D8624BEBF8}"/>
              </a:ext>
            </a:extLst>
          </p:cNvPr>
          <p:cNvSpPr txBox="1">
            <a:spLocks noChangeArrowheads="1"/>
          </p:cNvSpPr>
          <p:nvPr/>
        </p:nvSpPr>
        <p:spPr bwMode="auto">
          <a:xfrm>
            <a:off x="707457" y="16573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lgn="just">
              <a:buFont typeface="+mj-lt"/>
              <a:buAutoNum type="arabicPeriod" startAt="5"/>
            </a:pPr>
            <a:r>
              <a:rPr lang="en-US" sz="2000" b="0" i="0" dirty="0">
                <a:latin typeface="Calibri" panose="020F0502020204030204" pitchFamily="34" charset="0"/>
                <a:cs typeface="Calibri" panose="020F0502020204030204" pitchFamily="34" charset="0"/>
              </a:rPr>
              <a:t>Prophecy gives motivation for holy living today (1 Thessalonians 5:6-9; Titus 2:11-14; 2 Peter 3:11-13).</a:t>
            </a:r>
          </a:p>
          <a:p>
            <a:pPr marL="514350" indent="-514350" algn="just">
              <a:buFont typeface="+mj-lt"/>
              <a:buAutoNum type="arabicPeriod" startAt="5"/>
            </a:pPr>
            <a:r>
              <a:rPr lang="en-US" sz="2000" b="0" i="0" dirty="0">
                <a:latin typeface="Calibri" panose="020F0502020204030204" pitchFamily="34" charset="0"/>
                <a:cs typeface="Calibri" panose="020F0502020204030204" pitchFamily="34" charset="0"/>
              </a:rPr>
              <a:t>Prophetic expectation purifies (1 John 3:2-3)</a:t>
            </a:r>
          </a:p>
          <a:p>
            <a:pPr marL="514350" indent="-514350" algn="just">
              <a:buFont typeface="+mj-lt"/>
              <a:buAutoNum type="arabicPeriod" startAt="5"/>
            </a:pPr>
            <a:r>
              <a:rPr lang="en-US" sz="1800" b="0" i="0" dirty="0">
                <a:latin typeface="Calibri" panose="020F0502020204030204" pitchFamily="34" charset="0"/>
                <a:cs typeface="Calibri" panose="020F0502020204030204" pitchFamily="34" charset="0"/>
              </a:rPr>
              <a:t>Prophecy provides a biblical basis for prayer (cf. Daniel 9:1-19 with Jeremiah 25:11-12).</a:t>
            </a:r>
          </a:p>
          <a:p>
            <a:pPr marL="514350" indent="-514350" algn="just">
              <a:buFont typeface="+mj-lt"/>
              <a:buAutoNum type="arabicPeriod" startAt="5"/>
            </a:pPr>
            <a:r>
              <a:rPr lang="en-US" sz="2000" b="0" i="0" dirty="0">
                <a:latin typeface="Calibri" panose="020F0502020204030204" pitchFamily="34" charset="0"/>
                <a:cs typeface="Calibri" panose="020F0502020204030204" pitchFamily="34" charset="0"/>
              </a:rPr>
              <a:t>Prophecy is a source of hope, comfort and encouragement for the Christian (1 Thessalonians 4:18; 5:11; Titus 2:13).</a:t>
            </a:r>
          </a:p>
          <a:p>
            <a:pPr marL="514350" indent="-514350" algn="just">
              <a:buFont typeface="+mj-lt"/>
              <a:buAutoNum type="arabicPeriod" startAt="5"/>
            </a:pPr>
            <a:r>
              <a:rPr lang="en-US" sz="2000" b="0" i="0" dirty="0">
                <a:latin typeface="Calibri" panose="020F0502020204030204" pitchFamily="34" charset="0"/>
                <a:cs typeface="Calibri" panose="020F0502020204030204" pitchFamily="34" charset="0"/>
              </a:rPr>
              <a:t>The study of prophecy encourages patient endurance in the midst of suffering and trials (James 5:7-11).</a:t>
            </a:r>
          </a:p>
          <a:p>
            <a:pPr marL="514350" indent="-514350" algn="just">
              <a:buFont typeface="+mj-lt"/>
              <a:buAutoNum type="arabicPeriod" startAt="5"/>
            </a:pPr>
            <a:r>
              <a:rPr lang="en-US" sz="2000" b="0" i="0" dirty="0">
                <a:latin typeface="Calibri" panose="020F0502020204030204" pitchFamily="34" charset="0"/>
                <a:cs typeface="Calibri" panose="020F0502020204030204" pitchFamily="34" charset="0"/>
              </a:rPr>
              <a:t>Prophecy assures that unjust persecution of the righteous will be avenged by God (2 Thessalonians 1:5-10).</a:t>
            </a: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18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lvl="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lvl="0" indent="-457200">
              <a:buAutoNum type="arabicPeriod"/>
            </a:pPr>
            <a:endParaRPr lang="en-US" sz="2000" b="0" i="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9190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indent="-514350" eaLnBrk="1" hangingPunct="1">
              <a:lnSpc>
                <a:spcPct val="90000"/>
              </a:lnSpc>
              <a:spcAft>
                <a:spcPts val="600"/>
              </a:spcAft>
              <a:buFont typeface="+mj-lt"/>
              <a:buAutoNum type="romanUcPeriod" startAt="4"/>
            </a:pPr>
            <a:r>
              <a:rPr lang="en-US" altLang="en-US" sz="2400" i="0" dirty="0">
                <a:solidFill>
                  <a:srgbClr val="FFFFFF"/>
                </a:solidFill>
                <a:latin typeface="+mj-lt"/>
                <a:ea typeface="+mj-ea"/>
                <a:cs typeface="+mj-cs"/>
              </a:rPr>
              <a:t>What is the Spiritual Confidence</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lnSpc>
                <a:spcPct val="120000"/>
              </a:lnSpc>
            </a:pPr>
            <a:r>
              <a:rPr lang="en-US" sz="1800" b="0" i="0" dirty="0">
                <a:effectLst/>
                <a:latin typeface="Calibri" panose="020F0502020204030204" pitchFamily="34" charset="0"/>
                <a:ea typeface="Calibri" panose="020F0502020204030204" pitchFamily="34" charset="0"/>
                <a:cs typeface="Times New Roman" panose="02020603050405020304" pitchFamily="18" charset="0"/>
              </a:rPr>
              <a:t>What will be the ultimate fruit from studying God’s Word, including those portions explaining Christ’s second coming?” </a:t>
            </a:r>
            <a:endParaRPr lang="en-US" sz="1800" b="0" i="0" dirty="0"/>
          </a:p>
        </p:txBody>
      </p:sp>
      <p:sp>
        <p:nvSpPr>
          <p:cNvPr id="6" name="TextBox 5">
            <a:extLst>
              <a:ext uri="{FF2B5EF4-FFF2-40B4-BE49-F238E27FC236}">
                <a16:creationId xmlns:a16="http://schemas.microsoft.com/office/drawing/2014/main" id="{60F1CD70-7596-42DE-AE37-E0D8624BEBF8}"/>
              </a:ext>
            </a:extLst>
          </p:cNvPr>
          <p:cNvSpPr txBox="1">
            <a:spLocks noChangeArrowheads="1"/>
          </p:cNvSpPr>
          <p:nvPr/>
        </p:nvSpPr>
        <p:spPr bwMode="auto">
          <a:xfrm>
            <a:off x="707457" y="16573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Isaiah 55:10-11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1800" b="0" i="1" dirty="0">
                <a:effectLst/>
                <a:latin typeface="Calibri" panose="020F0502020204030204" pitchFamily="34" charset="0"/>
                <a:ea typeface="Calibri" panose="020F0502020204030204" pitchFamily="34" charset="0"/>
                <a:cs typeface="Times New Roman" panose="02020603050405020304" pitchFamily="18" charset="0"/>
              </a:rPr>
              <a:t>“10 For as the rain and the snow come down from heaven, And do not return there without watering the earth And making it bear and sprout, And furnishing seed to the </a:t>
            </a:r>
            <a:r>
              <a:rPr lang="en-US" sz="1800" b="0" i="1" dirty="0" err="1">
                <a:effectLst/>
                <a:latin typeface="Calibri" panose="020F0502020204030204" pitchFamily="34" charset="0"/>
                <a:ea typeface="Calibri" panose="020F0502020204030204" pitchFamily="34" charset="0"/>
                <a:cs typeface="Times New Roman" panose="02020603050405020304" pitchFamily="18" charset="0"/>
              </a:rPr>
              <a:t>sower</a:t>
            </a:r>
            <a:r>
              <a:rPr lang="en-US" sz="1800" b="0" i="1" dirty="0">
                <a:effectLst/>
                <a:latin typeface="Calibri" panose="020F0502020204030204" pitchFamily="34" charset="0"/>
                <a:ea typeface="Calibri" panose="020F0502020204030204" pitchFamily="34" charset="0"/>
                <a:cs typeface="Times New Roman" panose="02020603050405020304" pitchFamily="18" charset="0"/>
              </a:rPr>
              <a:t> and bread to the eater; 11 So will My word be which goes forth from My mouth; It will not return to Me empty, Without accomplishing what I desire, And without succeeding in the matter for which I sent it.”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1800" b="0" i="0" dirty="0">
              <a:latin typeface="Calibri" panose="020F0502020204030204" pitchFamily="34" charset="0"/>
              <a:cs typeface="Calibri" panose="020F0502020204030204" pitchFamily="34" charset="0"/>
            </a:endParaRPr>
          </a:p>
          <a:p>
            <a:pPr marL="51435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514350" lvl="0" indent="-514350" algn="just">
              <a:buFont typeface="+mj-lt"/>
              <a:buAutoNum type="arabicPeriod" startAt="5"/>
            </a:pPr>
            <a:endParaRPr lang="en-US" sz="2000" b="0" i="0" dirty="0">
              <a:latin typeface="Calibri" panose="020F0502020204030204" pitchFamily="34" charset="0"/>
              <a:cs typeface="Calibri" panose="020F0502020204030204" pitchFamily="34" charset="0"/>
            </a:endParaRP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indent="-457200" algn="just">
              <a:buFontTx/>
              <a:buAutoNum type="arabicPeriod"/>
            </a:pPr>
            <a:endParaRPr lang="en-US" sz="2000" b="0" i="0" dirty="0">
              <a:latin typeface="Calibri" panose="020F0502020204030204" pitchFamily="34" charset="0"/>
              <a:cs typeface="Calibri" panose="020F0502020204030204" pitchFamily="34" charset="0"/>
            </a:endParaRPr>
          </a:p>
          <a:p>
            <a:pPr marL="457200" lvl="0" indent="-457200">
              <a:buAutoNum type="arabicPeriod"/>
            </a:pPr>
            <a:endParaRPr lang="en-US" sz="2000" b="0" i="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6509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00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10;&#10;Description automatically generated">
            <a:extLst>
              <a:ext uri="{FF2B5EF4-FFF2-40B4-BE49-F238E27FC236}">
                <a16:creationId xmlns:a16="http://schemas.microsoft.com/office/drawing/2014/main" id="{CE914405-B0E7-4602-9265-EDEB449B4047}"/>
              </a:ext>
            </a:extLst>
          </p:cNvPr>
          <p:cNvPicPr>
            <a:picLocks noChangeAspect="1"/>
          </p:cNvPicPr>
          <p:nvPr/>
        </p:nvPicPr>
        <p:blipFill rotWithShape="1">
          <a:blip r:embed="rId2">
            <a:extLst>
              <a:ext uri="{28A0092B-C50C-407E-A947-70E740481C1C}">
                <a14:useLocalDpi xmlns:a14="http://schemas.microsoft.com/office/drawing/2010/main" val="0"/>
              </a:ext>
            </a:extLst>
          </a:blip>
          <a:srcRect l="7894" r="8105" b="-1"/>
          <a:stretch/>
        </p:blipFill>
        <p:spPr>
          <a:xfrm>
            <a:off x="20" y="10"/>
            <a:ext cx="9143980" cy="3428990"/>
          </a:xfrm>
          <a:prstGeom prst="rect">
            <a:avLst/>
          </a:prstGeom>
        </p:spPr>
      </p:pic>
      <p:sp>
        <p:nvSpPr>
          <p:cNvPr id="2050" name="Rectangle 2">
            <a:extLst>
              <a:ext uri="{FF2B5EF4-FFF2-40B4-BE49-F238E27FC236}">
                <a16:creationId xmlns:a16="http://schemas.microsoft.com/office/drawing/2014/main" id="{84185356-F473-4163-A17C-84BC2C14A278}"/>
              </a:ext>
            </a:extLst>
          </p:cNvPr>
          <p:cNvSpPr>
            <a:spLocks noGrp="1" noChangeArrowheads="1"/>
          </p:cNvSpPr>
          <p:nvPr>
            <p:ph type="title"/>
          </p:nvPr>
        </p:nvSpPr>
        <p:spPr>
          <a:xfrm>
            <a:off x="324852" y="3818821"/>
            <a:ext cx="5875644" cy="948441"/>
          </a:xfrm>
        </p:spPr>
        <p:txBody>
          <a:bodyPr vert="horz" lIns="91440" tIns="45720" rIns="91440" bIns="45720" rtlCol="0" anchor="ctr">
            <a:normAutofit/>
          </a:bodyPr>
          <a:lstStyle/>
          <a:p>
            <a:pPr algn="just" eaLnBrk="1" hangingPunct="1">
              <a:lnSpc>
                <a:spcPct val="90000"/>
              </a:lnSpc>
            </a:pPr>
            <a:r>
              <a:rPr lang="en-US" altLang="en-US" sz="2900" kern="1200" dirty="0">
                <a:solidFill>
                  <a:schemeClr val="bg1"/>
                </a:solidFill>
              </a:rPr>
              <a:t>An Introduction…</a:t>
            </a:r>
          </a:p>
        </p:txBody>
      </p:sp>
      <p:sp>
        <p:nvSpPr>
          <p:cNvPr id="5" name="TextBox 4">
            <a:extLst>
              <a:ext uri="{FF2B5EF4-FFF2-40B4-BE49-F238E27FC236}">
                <a16:creationId xmlns:a16="http://schemas.microsoft.com/office/drawing/2014/main" id="{2A15F6D3-56F6-4FB7-BE8C-FA1D4D651CED}"/>
              </a:ext>
            </a:extLst>
          </p:cNvPr>
          <p:cNvSpPr txBox="1"/>
          <p:nvPr/>
        </p:nvSpPr>
        <p:spPr>
          <a:xfrm>
            <a:off x="6400800" y="4095750"/>
            <a:ext cx="2653284" cy="338554"/>
          </a:xfrm>
          <a:prstGeom prst="rect">
            <a:avLst/>
          </a:prstGeom>
          <a:noFill/>
        </p:spPr>
        <p:txBody>
          <a:bodyPr wrap="square" rtlCol="0">
            <a:spAutoFit/>
          </a:bodyPr>
          <a:lstStyle/>
          <a:p>
            <a:pPr algn="r"/>
            <a:r>
              <a:rPr lang="en-US" sz="1600" b="0" i="0" dirty="0">
                <a:latin typeface="Abadi" panose="020B0604020104020204" pitchFamily="34" charset="0"/>
              </a:rPr>
              <a:t>September 5, 2021</a:t>
            </a:r>
          </a:p>
        </p:txBody>
      </p:sp>
    </p:spTree>
    <p:extLst>
      <p:ext uri="{BB962C8B-B14F-4D97-AF65-F5344CB8AC3E}">
        <p14:creationId xmlns:p14="http://schemas.microsoft.com/office/powerpoint/2010/main" val="3382235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CF0686-8E14-421B-91F5-021D066F98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6" y="-85725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Revelation 20:1-7</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0"/>
            <a:ext cx="8055543" cy="34283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lnSpc>
                <a:spcPct val="120000"/>
              </a:lnSpc>
            </a:pPr>
            <a:r>
              <a:rPr lang="en-US" sz="1450" b="0" dirty="0"/>
              <a:t>20 Then I saw an angel coming down from heaven, holding the key of the abyss and a great chain in his hand. 2 And he laid hold of the dragon, the serpent of old, who is the devil and Satan, and bound him for a </a:t>
            </a:r>
            <a:r>
              <a:rPr lang="en-US" sz="1450" b="0" u="sng" dirty="0"/>
              <a:t>thousand years</a:t>
            </a:r>
            <a:r>
              <a:rPr lang="en-US" sz="1450" b="0" dirty="0"/>
              <a:t>; 3 and he threw him into the abyss, and shut it and sealed it over him, so that he would not deceive the nations any longer, until the </a:t>
            </a:r>
            <a:r>
              <a:rPr lang="en-US" sz="1450" b="0" u="sng" dirty="0"/>
              <a:t>thousand years</a:t>
            </a:r>
            <a:r>
              <a:rPr lang="en-US" sz="1450" b="0" dirty="0"/>
              <a:t> were completed; after these things he must be released for a short time. 4 Then I saw thrones, and they sat on them, and judgment was given to them. And I saw the souls of those who had been beheaded because of their testimony of Jesus and because of the word of God, and those who had not worshiped the beast or his image, and had not received the mark on their forehead and on their hand; and they came to life and reigned with Christ for a </a:t>
            </a:r>
            <a:r>
              <a:rPr lang="en-US" sz="1450" b="0" u="sng" dirty="0"/>
              <a:t>thousand years</a:t>
            </a:r>
            <a:r>
              <a:rPr lang="en-US" sz="1450" b="0" dirty="0"/>
              <a:t>. 5 The rest of the dead did not come to life until the </a:t>
            </a:r>
            <a:r>
              <a:rPr lang="en-US" sz="1450" b="0" u="sng" dirty="0"/>
              <a:t>thousand years</a:t>
            </a:r>
            <a:r>
              <a:rPr lang="en-US" sz="1450" b="0" dirty="0"/>
              <a:t> were completed. This is the first resurrection. 6 Blessed and holy is the one who has a part in the first resurrection; over these the second death has no power, but they will be priests of God and of Christ and will reign with Him for a </a:t>
            </a:r>
            <a:r>
              <a:rPr lang="en-US" sz="1450" b="0" u="sng" dirty="0"/>
              <a:t>thousand years</a:t>
            </a:r>
            <a:r>
              <a:rPr lang="en-US" sz="1450" b="0" dirty="0"/>
              <a:t>. When the </a:t>
            </a:r>
            <a:r>
              <a:rPr lang="en-US" sz="1450" b="0" u="sng" dirty="0"/>
              <a:t>thousand years</a:t>
            </a:r>
            <a:r>
              <a:rPr lang="en-US" sz="1450" b="0" dirty="0"/>
              <a:t> are completed, Satan will be released from his prison…</a:t>
            </a:r>
          </a:p>
        </p:txBody>
      </p:sp>
    </p:spTree>
    <p:extLst>
      <p:ext uri="{BB962C8B-B14F-4D97-AF65-F5344CB8AC3E}">
        <p14:creationId xmlns:p14="http://schemas.microsoft.com/office/powerpoint/2010/main" val="1528846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What is Dispensationalism?</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r>
              <a:rPr lang="en-US" sz="2000" b="0" i="0" dirty="0">
                <a:latin typeface="Calibri" panose="020F0502020204030204" pitchFamily="34" charset="0"/>
                <a:cs typeface="Calibri" panose="020F0502020204030204" pitchFamily="34" charset="0"/>
              </a:rPr>
              <a:t>A framework and method of interpreting and understanding the Scriptures that: (1) maintains a distinction between Israel and the church, (2) holds to a literal hermeneutic in interpreting prophetic scripture, and (3) believes that God’s underlying purpose in the world is His own glory (doxological).</a:t>
            </a:r>
          </a:p>
        </p:txBody>
      </p:sp>
      <p:sp>
        <p:nvSpPr>
          <p:cNvPr id="6" name="TextBox 5">
            <a:extLst>
              <a:ext uri="{FF2B5EF4-FFF2-40B4-BE49-F238E27FC236}">
                <a16:creationId xmlns:a16="http://schemas.microsoft.com/office/drawing/2014/main" id="{60F1CD70-7596-42DE-AE37-E0D8624BEBF8}"/>
              </a:ext>
            </a:extLst>
          </p:cNvPr>
          <p:cNvSpPr txBox="1">
            <a:spLocks noChangeArrowheads="1"/>
          </p:cNvSpPr>
          <p:nvPr/>
        </p:nvSpPr>
        <p:spPr bwMode="auto">
          <a:xfrm>
            <a:off x="707457" y="2495550"/>
            <a:ext cx="8055543" cy="9906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gn="just">
              <a:lnSpc>
                <a:spcPct val="120000"/>
              </a:lnSpc>
            </a:pPr>
            <a:r>
              <a:rPr lang="en-US" sz="1800" b="0" i="0" dirty="0">
                <a:effectLst/>
                <a:latin typeface="Calibri" panose="020F0502020204030204" pitchFamily="34" charset="0"/>
                <a:ea typeface="Times New Roman" panose="02020603050405020304" pitchFamily="18" charset="0"/>
              </a:rPr>
              <a:t>Biblical Example of Dispensations:</a:t>
            </a:r>
          </a:p>
          <a:p>
            <a:pPr marL="285750" indent="-285750" algn="just">
              <a:lnSpc>
                <a:spcPct val="120000"/>
              </a:lnSpc>
              <a:buFont typeface="Wingdings" panose="05000000000000000000" pitchFamily="2" charset="2"/>
              <a:buChar char="§"/>
            </a:pPr>
            <a:r>
              <a:rPr lang="en-US" sz="1800" b="0" i="0" dirty="0">
                <a:latin typeface="Calibri" panose="020F0502020204030204" pitchFamily="34" charset="0"/>
              </a:rPr>
              <a:t>Old Testament</a:t>
            </a:r>
          </a:p>
          <a:p>
            <a:pPr marL="285750" indent="-285750" algn="just">
              <a:lnSpc>
                <a:spcPct val="120000"/>
              </a:lnSpc>
              <a:buFont typeface="Wingdings" panose="05000000000000000000" pitchFamily="2" charset="2"/>
              <a:buChar char="§"/>
            </a:pPr>
            <a:r>
              <a:rPr lang="en-US" sz="1800" b="0" i="0" dirty="0">
                <a:latin typeface="Calibri" panose="020F0502020204030204" pitchFamily="34" charset="0"/>
              </a:rPr>
              <a:t>New Testament</a:t>
            </a:r>
            <a:endParaRPr lang="en-US" sz="1800" b="0" i="0" dirty="0"/>
          </a:p>
        </p:txBody>
      </p:sp>
    </p:spTree>
    <p:extLst>
      <p:ext uri="{BB962C8B-B14F-4D97-AF65-F5344CB8AC3E}">
        <p14:creationId xmlns:p14="http://schemas.microsoft.com/office/powerpoint/2010/main" val="851153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750"/>
                                        <p:tgtEl>
                                          <p:spTgt spid="6">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1750"/>
                                        <p:tgtEl>
                                          <p:spTgt spid="6">
                                            <p:txEl>
                                              <p:pRg st="1" end="1"/>
                                            </p:txEl>
                                          </p:spTgt>
                                        </p:tgtEl>
                                      </p:cBhvr>
                                    </p:animEffect>
                                  </p:childTnLst>
                                </p:cTn>
                              </p:par>
                            </p:childTnLst>
                          </p:cTn>
                        </p:par>
                        <p:par>
                          <p:cTn id="12" fill="hold">
                            <p:stCondLst>
                              <p:cond delay="35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17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Ephesians 3:8-9</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16002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i="0" dirty="0">
                <a:effectLst/>
                <a:latin typeface="Calibri" panose="020F0502020204030204" pitchFamily="34" charset="0"/>
                <a:ea typeface="Times New Roman" panose="02020603050405020304" pitchFamily="18" charset="0"/>
                <a:cs typeface="Calibri" panose="020F0502020204030204" pitchFamily="34" charset="0"/>
              </a:rPr>
              <a:t>8 To me, the very least of all saints, this grace was given, to preach to the Gentiles the unfathomable riches of Christ, 9 and to bring to light what is the </a:t>
            </a:r>
            <a:r>
              <a:rPr lang="en-US" sz="2000" i="0" u="sng" dirty="0">
                <a:effectLst/>
                <a:latin typeface="Calibri" panose="020F0502020204030204" pitchFamily="34" charset="0"/>
                <a:ea typeface="Times New Roman" panose="02020603050405020304" pitchFamily="18" charset="0"/>
                <a:cs typeface="Calibri" panose="020F0502020204030204" pitchFamily="34" charset="0"/>
              </a:rPr>
              <a:t>administration</a:t>
            </a:r>
            <a:r>
              <a:rPr lang="en-US" sz="2000" b="0" i="0" dirty="0">
                <a:effectLst/>
                <a:latin typeface="Calibri" panose="020F0502020204030204" pitchFamily="34" charset="0"/>
                <a:ea typeface="Times New Roman" panose="02020603050405020304" pitchFamily="18" charset="0"/>
                <a:cs typeface="Calibri" panose="020F0502020204030204" pitchFamily="34" charset="0"/>
              </a:rPr>
              <a:t>* of the mystery which for ages has been hidden in God who created all things…</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F0E90BFF-2FCD-40DD-BB3B-A147570B63B3}"/>
              </a:ext>
            </a:extLst>
          </p:cNvPr>
          <p:cNvSpPr txBox="1">
            <a:spLocks noChangeArrowheads="1"/>
          </p:cNvSpPr>
          <p:nvPr/>
        </p:nvSpPr>
        <p:spPr bwMode="auto">
          <a:xfrm>
            <a:off x="685800" y="2800350"/>
            <a:ext cx="8055543" cy="16002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2000" b="0" dirty="0">
                <a:effectLst/>
                <a:latin typeface="Calibri" panose="020F0502020204030204" pitchFamily="34" charset="0"/>
                <a:ea typeface="Times New Roman" panose="02020603050405020304" pitchFamily="18" charset="0"/>
                <a:cs typeface="Calibri" panose="020F0502020204030204" pitchFamily="34" charset="0"/>
              </a:rPr>
              <a:t>* </a:t>
            </a:r>
            <a:r>
              <a:rPr lang="en-US" sz="2000" b="0" u="sng" dirty="0">
                <a:effectLst/>
                <a:latin typeface="Calibri" panose="020F0502020204030204" pitchFamily="34" charset="0"/>
                <a:ea typeface="Times New Roman" panose="02020603050405020304" pitchFamily="18" charset="0"/>
                <a:cs typeface="Calibri" panose="020F0502020204030204" pitchFamily="34" charset="0"/>
              </a:rPr>
              <a:t>oikonomos</a:t>
            </a:r>
            <a:r>
              <a:rPr lang="en-US" sz="2000" b="0" dirty="0">
                <a:effectLst/>
                <a:latin typeface="Calibri" panose="020F0502020204030204" pitchFamily="34" charset="0"/>
                <a:ea typeface="Times New Roman" panose="02020603050405020304" pitchFamily="18" charset="0"/>
                <a:cs typeface="Calibri" panose="020F0502020204030204" pitchFamily="34" charset="0"/>
              </a:rPr>
              <a:t> – lit. “the law of the house” -i.e. “economy” or “dispensation” or “management” are all synonymous terms.</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7711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2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Various Economies or Dispensations</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16002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indent="-342900" algn="just">
              <a:spcBef>
                <a:spcPts val="0"/>
              </a:spcBef>
              <a:spcAft>
                <a:spcPts val="0"/>
              </a:spcAft>
              <a:buFont typeface="Wingdings" panose="05000000000000000000" pitchFamily="2" charset="2"/>
              <a:buChar char="§"/>
            </a:pPr>
            <a:r>
              <a:rPr lang="en-US" sz="2000" b="0" i="0" dirty="0">
                <a:effectLst/>
                <a:latin typeface="Calibri" panose="020F0502020204030204" pitchFamily="34" charset="0"/>
                <a:ea typeface="Times New Roman" panose="02020603050405020304" pitchFamily="18" charset="0"/>
                <a:cs typeface="Calibri" panose="020F0502020204030204" pitchFamily="34" charset="0"/>
              </a:rPr>
              <a:t>Patriarchal (Abraham, Isaac, Jacob)</a:t>
            </a:r>
          </a:p>
          <a:p>
            <a:pPr marL="342900" marR="0" indent="-342900" algn="just">
              <a:spcBef>
                <a:spcPts val="0"/>
              </a:spcBef>
              <a:spcAft>
                <a:spcPts val="0"/>
              </a:spcAft>
              <a:buFont typeface="Wingdings" panose="05000000000000000000" pitchFamily="2" charset="2"/>
              <a:buChar char="§"/>
            </a:pPr>
            <a:r>
              <a:rPr lang="en-US" sz="2000" b="0" i="0" dirty="0">
                <a:latin typeface="Calibri" panose="020F0502020204030204" pitchFamily="34" charset="0"/>
                <a:ea typeface="Calibri" panose="020F0502020204030204" pitchFamily="34" charset="0"/>
                <a:cs typeface="Calibri" panose="020F0502020204030204" pitchFamily="34" charset="0"/>
              </a:rPr>
              <a:t>Mosaic (The Law as given through Moses)</a:t>
            </a:r>
          </a:p>
          <a:p>
            <a:pPr marL="342900" marR="0" indent="-342900" algn="just">
              <a:spcBef>
                <a:spcPts val="0"/>
              </a:spcBef>
              <a:spcAft>
                <a:spcPts val="0"/>
              </a:spcAft>
              <a:buFont typeface="Wingdings" panose="05000000000000000000" pitchFamily="2" charset="2"/>
              <a:buChar char="§"/>
            </a:pPr>
            <a:r>
              <a:rPr lang="en-US" sz="2000" b="0" i="0" dirty="0">
                <a:effectLst/>
                <a:latin typeface="Calibri" panose="020F0502020204030204" pitchFamily="34" charset="0"/>
                <a:ea typeface="Calibri" panose="020F0502020204030204" pitchFamily="34" charset="0"/>
                <a:cs typeface="Calibri" panose="020F0502020204030204" pitchFamily="34" charset="0"/>
              </a:rPr>
              <a:t>Church (as being “in Christ”)</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04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1750"/>
                            </p:stCondLst>
                            <p:childTnLst>
                              <p:par>
                                <p:cTn id="9" presetID="10" presetClass="entr" presetSubtype="0"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75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Key distinctives of Dispensationalism:</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16002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indent="-342900" algn="just">
              <a:spcBef>
                <a:spcPts val="0"/>
              </a:spcBef>
              <a:spcAft>
                <a:spcPts val="0"/>
              </a:spcAft>
              <a:buFont typeface="Wingdings" panose="05000000000000000000" pitchFamily="2" charset="2"/>
              <a:buChar char="§"/>
            </a:pPr>
            <a:r>
              <a:rPr lang="en-US" sz="2000" b="0" i="0" dirty="0">
                <a:effectLst/>
                <a:latin typeface="Calibri" panose="020F0502020204030204" pitchFamily="34" charset="0"/>
                <a:ea typeface="Times New Roman" panose="02020603050405020304" pitchFamily="18" charset="0"/>
                <a:cs typeface="Calibri" panose="020F0502020204030204" pitchFamily="34" charset="0"/>
              </a:rPr>
              <a:t>The Church and Israel being distinct and separate entities (</a:t>
            </a:r>
            <a:r>
              <a:rPr lang="en-US" sz="2000" b="0" i="0" dirty="0">
                <a:latin typeface="Calibri" panose="020F0502020204030204" pitchFamily="34" charset="0"/>
                <a:ea typeface="Times New Roman" panose="02020603050405020304" pitchFamily="18" charset="0"/>
                <a:cs typeface="Calibri" panose="020F0502020204030204" pitchFamily="34" charset="0"/>
              </a:rPr>
              <a:t>the Church has not replaced Israel)</a:t>
            </a:r>
          </a:p>
          <a:p>
            <a:pPr marL="342900" marR="0" indent="-342900" algn="just">
              <a:spcBef>
                <a:spcPts val="0"/>
              </a:spcBef>
              <a:spcAft>
                <a:spcPts val="0"/>
              </a:spcAft>
              <a:buFont typeface="Wingdings" panose="05000000000000000000" pitchFamily="2" charset="2"/>
              <a:buChar char="§"/>
            </a:pPr>
            <a:r>
              <a:rPr lang="en-US" sz="2000" b="0" i="0" dirty="0">
                <a:effectLst/>
                <a:latin typeface="Calibri" panose="020F0502020204030204" pitchFamily="34" charset="0"/>
                <a:ea typeface="Calibri" panose="020F0502020204030204" pitchFamily="34" charset="0"/>
                <a:cs typeface="Calibri" panose="020F0502020204030204" pitchFamily="34" charset="0"/>
              </a:rPr>
              <a:t>The literal fulfillment of promises made in the Old Testament to Israel (as a nation).</a:t>
            </a:r>
            <a:endParaRPr lang="en-US" sz="20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967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dirty="0">
                <a:solidFill>
                  <a:srgbClr val="FFFFFF"/>
                </a:solidFill>
                <a:latin typeface="+mj-lt"/>
                <a:ea typeface="+mj-ea"/>
                <a:cs typeface="+mj-cs"/>
              </a:rPr>
              <a:t>Covenantalism</a:t>
            </a:r>
            <a:endParaRPr lang="en-US" altLang="en-US" sz="2400" i="0" kern="1200" dirty="0">
              <a:solidFill>
                <a:srgbClr val="FFFFFF"/>
              </a:solidFill>
              <a:latin typeface="+mj-lt"/>
              <a:ea typeface="+mj-ea"/>
              <a:cs typeface="+mj-cs"/>
            </a:endParaRP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10667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R="0" algn="just">
              <a:spcBef>
                <a:spcPts val="0"/>
              </a:spcBef>
              <a:spcAft>
                <a:spcPts val="0"/>
              </a:spcAft>
            </a:pPr>
            <a:r>
              <a:rPr lang="en-US" sz="2000" b="0" i="0" dirty="0">
                <a:latin typeface="Calibri" panose="020F0502020204030204" pitchFamily="34" charset="0"/>
                <a:cs typeface="Calibri" panose="020F0502020204030204" pitchFamily="34" charset="0"/>
              </a:rPr>
              <a:t>A framework and method of interpreting and understanding the Scriptures that: (1) makes the church and Israel interchangeable, or has the NT church replacing OT Israel; (2) holds to a generally more allegorical or symbolic hermeneutic in interpreting prophetic scripture, and (3) believes that God’s underlying purpose in the world is the salvation of man (soteriological).</a:t>
            </a:r>
            <a:endParaRPr lang="en-US" sz="2000" b="0" i="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EB3124DD-DC4A-4ECC-994F-FA637F93D384}"/>
              </a:ext>
            </a:extLst>
          </p:cNvPr>
          <p:cNvSpPr txBox="1">
            <a:spLocks noChangeArrowheads="1"/>
          </p:cNvSpPr>
          <p:nvPr/>
        </p:nvSpPr>
        <p:spPr bwMode="auto">
          <a:xfrm>
            <a:off x="685800" y="2647951"/>
            <a:ext cx="8055543" cy="10667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R="0" algn="just">
              <a:spcBef>
                <a:spcPts val="0"/>
              </a:spcBef>
              <a:spcAft>
                <a:spcPts val="0"/>
              </a:spcAft>
            </a:pPr>
            <a:r>
              <a:rPr lang="en-US" sz="2000" b="0" i="0" dirty="0"/>
              <a:t>How many covenants are there? </a:t>
            </a:r>
          </a:p>
          <a:p>
            <a:pPr marR="0" algn="just">
              <a:spcBef>
                <a:spcPts val="0"/>
              </a:spcBef>
              <a:spcAft>
                <a:spcPts val="0"/>
              </a:spcAft>
            </a:pPr>
            <a:r>
              <a:rPr lang="en-US" sz="2000" b="0" i="0" dirty="0">
                <a:effectLst/>
                <a:latin typeface="Calibri" panose="020F0502020204030204" pitchFamily="34" charset="0"/>
                <a:ea typeface="Calibri" panose="020F0502020204030204" pitchFamily="34" charset="0"/>
                <a:cs typeface="Times New Roman" panose="02020603050405020304" pitchFamily="18" charset="0"/>
              </a:rPr>
              <a:t>Generally speaking, according to most </a:t>
            </a:r>
            <a:r>
              <a:rPr lang="en-US" sz="2000" b="0" i="0" dirty="0" err="1">
                <a:effectLst/>
                <a:latin typeface="Calibri" panose="020F0502020204030204" pitchFamily="34" charset="0"/>
                <a:ea typeface="Calibri" panose="020F0502020204030204" pitchFamily="34" charset="0"/>
                <a:cs typeface="Times New Roman" panose="02020603050405020304" pitchFamily="18" charset="0"/>
              </a:rPr>
              <a:t>covenantalist</a:t>
            </a:r>
            <a:r>
              <a:rPr lang="en-US" sz="2000" b="0" i="0" dirty="0">
                <a:effectLst/>
                <a:latin typeface="Calibri" panose="020F0502020204030204" pitchFamily="34" charset="0"/>
                <a:ea typeface="Calibri" panose="020F0502020204030204" pitchFamily="34" charset="0"/>
                <a:cs typeface="Times New Roman" panose="02020603050405020304" pitchFamily="18" charset="0"/>
              </a:rPr>
              <a:t>, there are two:</a:t>
            </a:r>
          </a:p>
          <a:p>
            <a:pPr marL="342900" marR="0" indent="-342900" algn="just">
              <a:spcBef>
                <a:spcPts val="0"/>
              </a:spcBef>
              <a:spcAft>
                <a:spcPts val="0"/>
              </a:spcAft>
              <a:buFont typeface="Wingdings" panose="05000000000000000000" pitchFamily="2" charset="2"/>
              <a:buChar char="§"/>
            </a:pPr>
            <a:r>
              <a:rPr lang="en-US" sz="2000" b="0" i="0" dirty="0">
                <a:latin typeface="Calibri" panose="020F0502020204030204" pitchFamily="34" charset="0"/>
                <a:ea typeface="Calibri" panose="020F0502020204030204" pitchFamily="34" charset="0"/>
                <a:cs typeface="Times New Roman" panose="02020603050405020304" pitchFamily="18" charset="0"/>
              </a:rPr>
              <a:t>The covenant of works (made between God and Adam, which Adam broke)</a:t>
            </a:r>
          </a:p>
          <a:p>
            <a:pPr marL="342900" marR="0" indent="-342900" algn="just">
              <a:spcBef>
                <a:spcPts val="0"/>
              </a:spcBef>
              <a:spcAft>
                <a:spcPts val="0"/>
              </a:spcAft>
              <a:buFont typeface="Wingdings" panose="05000000000000000000" pitchFamily="2" charset="2"/>
              <a:buChar char="§"/>
            </a:pPr>
            <a:r>
              <a:rPr lang="en-US" sz="2000" b="0" i="0" dirty="0">
                <a:effectLst/>
                <a:latin typeface="Calibri" panose="020F0502020204030204" pitchFamily="34" charset="0"/>
                <a:ea typeface="Calibri" panose="020F0502020204030204" pitchFamily="34" charset="0"/>
                <a:cs typeface="Calibri" panose="020F0502020204030204" pitchFamily="34" charset="0"/>
              </a:rPr>
              <a:t>The covenant of grace (made between God the Father and God the Son </a:t>
            </a:r>
            <a:r>
              <a:rPr lang="en-US" sz="2000" b="0" i="0" dirty="0">
                <a:latin typeface="Calibri" panose="020F0502020204030204" pitchFamily="34" charset="0"/>
                <a:cs typeface="Calibri" panose="020F0502020204030204" pitchFamily="34" charset="0"/>
              </a:rPr>
              <a:t>where the Father promised to give the Son the elect and the Son must redeem them</a:t>
            </a:r>
            <a:endParaRPr lang="en-US" sz="2000" b="0" i="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191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750"/>
                                        <p:tgtEl>
                                          <p:spTgt spid="4">
                                            <p:txEl>
                                              <p:pRg st="0" end="0"/>
                                            </p:txEl>
                                          </p:spTgt>
                                        </p:tgtEl>
                                      </p:cBhvr>
                                    </p:animEffect>
                                  </p:childTnLst>
                                </p:cTn>
                              </p:par>
                            </p:childTnLst>
                          </p:cTn>
                        </p:par>
                        <p:par>
                          <p:cTn id="13" fill="hold">
                            <p:stCondLst>
                              <p:cond delay="1750"/>
                            </p:stCondLst>
                            <p:childTnLst>
                              <p:par>
                                <p:cTn id="14" presetID="10" presetClass="entr" presetSubtype="0" fill="hold" grpId="0" nodeType="after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Effect transition="in" filter="fade">
                                      <p:cBhvr>
                                        <p:cTn id="16" dur="1750"/>
                                        <p:tgtEl>
                                          <p:spTgt spid="4">
                                            <p:txEl>
                                              <p:pRg st="1" end="1"/>
                                            </p:txEl>
                                          </p:spTgt>
                                        </p:tgtEl>
                                      </p:cBhvr>
                                    </p:animEffect>
                                  </p:childTnLst>
                                </p:cTn>
                              </p:par>
                            </p:childTnLst>
                          </p:cTn>
                        </p:par>
                        <p:par>
                          <p:cTn id="17" fill="hold">
                            <p:stCondLst>
                              <p:cond delay="3500"/>
                            </p:stCondLst>
                            <p:childTnLst>
                              <p:par>
                                <p:cTn id="18" presetID="10" presetClass="entr" presetSubtype="0" fill="hold" grpId="0" nodeType="after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75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17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4">
            <a:extLst>
              <a:ext uri="{FF2B5EF4-FFF2-40B4-BE49-F238E27FC236}">
                <a16:creationId xmlns:a16="http://schemas.microsoft.com/office/drawing/2014/main" id="{E18300FC-3653-4872-8E08-6A73A96457CA}"/>
              </a:ext>
            </a:extLst>
          </p:cNvPr>
          <p:cNvSpPr txBox="1">
            <a:spLocks noChangeArrowheads="1"/>
          </p:cNvSpPr>
          <p:nvPr/>
        </p:nvSpPr>
        <p:spPr bwMode="auto">
          <a:xfrm>
            <a:off x="707457" y="285750"/>
            <a:ext cx="7807893" cy="895149"/>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eaLnBrk="1" hangingPunct="1">
              <a:lnSpc>
                <a:spcPct val="90000"/>
              </a:lnSpc>
              <a:spcAft>
                <a:spcPts val="600"/>
              </a:spcAft>
            </a:pPr>
            <a:r>
              <a:rPr lang="en-US" altLang="en-US" sz="2400" i="0" kern="1200" dirty="0">
                <a:solidFill>
                  <a:srgbClr val="FFFFFF"/>
                </a:solidFill>
                <a:latin typeface="+mj-lt"/>
                <a:ea typeface="+mj-ea"/>
                <a:cs typeface="+mj-cs"/>
              </a:rPr>
              <a:t>Biblical Covenants</a:t>
            </a:r>
          </a:p>
        </p:txBody>
      </p:sp>
      <p:sp>
        <p:nvSpPr>
          <p:cNvPr id="3" name="TextBox 2">
            <a:extLst>
              <a:ext uri="{FF2B5EF4-FFF2-40B4-BE49-F238E27FC236}">
                <a16:creationId xmlns:a16="http://schemas.microsoft.com/office/drawing/2014/main" id="{8913FC4B-4183-4672-AC6A-2532A43C0CC6}"/>
              </a:ext>
            </a:extLst>
          </p:cNvPr>
          <p:cNvSpPr txBox="1">
            <a:spLocks noChangeArrowheads="1"/>
          </p:cNvSpPr>
          <p:nvPr/>
        </p:nvSpPr>
        <p:spPr bwMode="auto">
          <a:xfrm>
            <a:off x="707457" y="895351"/>
            <a:ext cx="8055543" cy="1066799"/>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defRPr sz="3200" b="1" i="1">
                <a:solidFill>
                  <a:schemeClr val="bg1"/>
                </a:solidFill>
                <a:latin typeface="Century Gothic" panose="020B0502020202020204" pitchFamily="34" charset="0"/>
                <a:cs typeface="Arial" panose="020B0604020202020204" pitchFamily="34" charset="0"/>
              </a:defRPr>
            </a:lvl1pPr>
            <a:lvl2pPr marL="742950" indent="-285750" eaLnBrk="0" hangingPunct="0">
              <a:defRPr sz="3200" b="1" i="1">
                <a:solidFill>
                  <a:schemeClr val="bg1"/>
                </a:solidFill>
                <a:latin typeface="Century Gothic" panose="020B0502020202020204" pitchFamily="34" charset="0"/>
                <a:cs typeface="Arial" panose="020B0604020202020204" pitchFamily="34" charset="0"/>
              </a:defRPr>
            </a:lvl2pPr>
            <a:lvl3pPr marL="1143000" indent="-228600" eaLnBrk="0" hangingPunct="0">
              <a:defRPr sz="3200" b="1" i="1">
                <a:solidFill>
                  <a:schemeClr val="bg1"/>
                </a:solidFill>
                <a:latin typeface="Century Gothic" panose="020B0502020202020204" pitchFamily="34" charset="0"/>
                <a:cs typeface="Arial" panose="020B0604020202020204" pitchFamily="34" charset="0"/>
              </a:defRPr>
            </a:lvl3pPr>
            <a:lvl4pPr marL="1600200" indent="-228600" eaLnBrk="0" hangingPunct="0">
              <a:defRPr sz="3200" b="1" i="1">
                <a:solidFill>
                  <a:schemeClr val="bg1"/>
                </a:solidFill>
                <a:latin typeface="Century Gothic" panose="020B0502020202020204" pitchFamily="34" charset="0"/>
                <a:cs typeface="Arial" panose="020B0604020202020204" pitchFamily="34" charset="0"/>
              </a:defRPr>
            </a:lvl4pPr>
            <a:lvl5pPr marL="2057400" indent="-228600" eaLnBrk="0" hangingPunct="0">
              <a:defRPr sz="3200" b="1" i="1">
                <a:solidFill>
                  <a:schemeClr val="bg1"/>
                </a:solidFill>
                <a:latin typeface="Century Gothic" panose="020B0502020202020204" pitchFamily="34" charset="0"/>
                <a:cs typeface="Arial" panose="020B0604020202020204" pitchFamily="34" charset="0"/>
              </a:defRPr>
            </a:lvl5pPr>
            <a:lvl6pPr marL="25146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lvl="0" indent="-342900">
              <a:buFont typeface="Wingdings" panose="05000000000000000000" pitchFamily="2" charset="2"/>
              <a:buChar char="§"/>
            </a:pPr>
            <a:r>
              <a:rPr lang="en-US" sz="2000" i="0" u="sng" dirty="0">
                <a:latin typeface="Calibri" panose="020F0502020204030204" pitchFamily="34" charset="0"/>
                <a:cs typeface="Calibri" panose="020F0502020204030204" pitchFamily="34" charset="0"/>
              </a:rPr>
              <a:t>The Noahic Covenant</a:t>
            </a:r>
            <a:r>
              <a:rPr lang="en-US" sz="2000" b="0" i="0" dirty="0">
                <a:latin typeface="Calibri" panose="020F0502020204030204" pitchFamily="34" charset="0"/>
                <a:cs typeface="Calibri" panose="020F0502020204030204" pitchFamily="34" charset="0"/>
              </a:rPr>
              <a:t> - confirmed between God and Noah, where God promised to never again destroy the earth by water (Genesis 9:11).</a:t>
            </a:r>
          </a:p>
          <a:p>
            <a:pPr marL="342900" lvl="0" indent="-342900">
              <a:buFont typeface="Wingdings" panose="05000000000000000000" pitchFamily="2" charset="2"/>
              <a:buChar char="§"/>
            </a:pPr>
            <a:r>
              <a:rPr lang="en-US" sz="2000" i="0" u="sng" dirty="0">
                <a:latin typeface="Calibri" panose="020F0502020204030204" pitchFamily="34" charset="0"/>
                <a:cs typeface="Calibri" panose="020F0502020204030204" pitchFamily="34" charset="0"/>
              </a:rPr>
              <a:t>The Abrahamic Covenant</a:t>
            </a:r>
            <a:r>
              <a:rPr lang="en-US" sz="2000" b="0" i="0" dirty="0">
                <a:latin typeface="Calibri" panose="020F0502020204030204" pitchFamily="34" charset="0"/>
                <a:cs typeface="Calibri" panose="020F0502020204030204" pitchFamily="34" charset="0"/>
              </a:rPr>
              <a:t> - confirmed between God and Abram/Abraham, where God promises to make Abraham a great nation and that all the nations will be blessed through him (Genesis 12:3; 17:5).</a:t>
            </a:r>
          </a:p>
          <a:p>
            <a:pPr marL="342900" lvl="0" indent="-342900">
              <a:buFont typeface="Wingdings" panose="05000000000000000000" pitchFamily="2" charset="2"/>
              <a:buChar char="§"/>
            </a:pPr>
            <a:r>
              <a:rPr lang="en-US" sz="2000" i="0" u="sng" dirty="0">
                <a:latin typeface="Calibri" panose="020F0502020204030204" pitchFamily="34" charset="0"/>
                <a:cs typeface="Calibri" panose="020F0502020204030204" pitchFamily="34" charset="0"/>
              </a:rPr>
              <a:t>The Mosaic Covenant</a:t>
            </a:r>
            <a:r>
              <a:rPr lang="en-US" sz="2000" i="0" dirty="0">
                <a:latin typeface="Calibri" panose="020F0502020204030204" pitchFamily="34" charset="0"/>
                <a:cs typeface="Calibri" panose="020F0502020204030204" pitchFamily="34" charset="0"/>
              </a:rPr>
              <a:t> - </a:t>
            </a:r>
            <a:r>
              <a:rPr lang="en-US" sz="2000" b="0" i="0" dirty="0">
                <a:latin typeface="Calibri" panose="020F0502020204030204" pitchFamily="34" charset="0"/>
                <a:cs typeface="Calibri" panose="020F0502020204030204" pitchFamily="34" charset="0"/>
              </a:rPr>
              <a:t>confirmed between God and the people of Israel, whereby God promised to be faithful to Israel as a holy nation as they obeyed His Law (Exodus 19:6).</a:t>
            </a:r>
          </a:p>
          <a:p>
            <a:pPr marL="342900" lvl="0" indent="-342900">
              <a:buFont typeface="Wingdings" panose="05000000000000000000" pitchFamily="2" charset="2"/>
              <a:buChar char="§"/>
            </a:pPr>
            <a:r>
              <a:rPr lang="en-US" sz="2000" i="0" u="sng" dirty="0">
                <a:latin typeface="Calibri" panose="020F0502020204030204" pitchFamily="34" charset="0"/>
                <a:cs typeface="Calibri" panose="020F0502020204030204" pitchFamily="34" charset="0"/>
              </a:rPr>
              <a:t>The New Covenant</a:t>
            </a:r>
            <a:r>
              <a:rPr lang="en-US" sz="2000" b="0" i="0" dirty="0">
                <a:latin typeface="Calibri" panose="020F0502020204030204" pitchFamily="34" charset="0"/>
                <a:cs typeface="Calibri" panose="020F0502020204030204" pitchFamily="34" charset="0"/>
              </a:rPr>
              <a:t> - confirmed between Christ and the Church, where salvation would be obtained by faith (1 Corinthians 11:25); and will be confirmed between Christ and Israel (Ezekiel 26:24-30; Jeremiah 31:31-37).</a:t>
            </a:r>
          </a:p>
        </p:txBody>
      </p:sp>
    </p:spTree>
    <p:extLst>
      <p:ext uri="{BB962C8B-B14F-4D97-AF65-F5344CB8AC3E}">
        <p14:creationId xmlns:p14="http://schemas.microsoft.com/office/powerpoint/2010/main" val="13123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Tx/>
          <a:buNone/>
          <a:tabLst/>
          <a:defRPr kumimoji="0" lang="en-US" sz="3200" b="1" i="1" u="none" strike="noStrike" cap="none" normalizeH="0" baseline="0" smtClean="0">
            <a:ln>
              <a:noFill/>
            </a:ln>
            <a:solidFill>
              <a:schemeClr val="bg1"/>
            </a:solidFill>
            <a:effectLst/>
            <a:latin typeface="Century Gothi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9290</TotalTime>
  <Words>2131</Words>
  <Application>Microsoft Office PowerPoint</Application>
  <PresentationFormat>On-screen Show (16:9)</PresentationFormat>
  <Paragraphs>113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Century Gothic</vt:lpstr>
      <vt:lpstr>Arial</vt:lpstr>
      <vt:lpstr>Calibri</vt:lpstr>
      <vt:lpstr>Default Design</vt:lpstr>
      <vt:lpstr>An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 Introduction…</vt:lpstr>
      <vt:lpstr>PowerPoint Presentation</vt:lpstr>
    </vt:vector>
  </TitlesOfParts>
  <Company>Hope Community Bible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K Godfrey</dc:creator>
  <cp:lastModifiedBy>Ed Godfrey</cp:lastModifiedBy>
  <cp:revision>320</cp:revision>
  <dcterms:created xsi:type="dcterms:W3CDTF">2009-09-05T17:28:57Z</dcterms:created>
  <dcterms:modified xsi:type="dcterms:W3CDTF">2021-09-03T17:27:17Z</dcterms:modified>
</cp:coreProperties>
</file>